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diagrams/quickStyle2.xml" ContentType="application/vnd.openxmlformats-officedocument.drawingml.diagramStyl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diagrams/layout5.xml" ContentType="application/vnd.openxmlformats-officedocument.drawingml.diagramLayout+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diagrams/layout4.xml" ContentType="application/vnd.openxmlformats-officedocument.drawingml.diagramLayout+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03" r:id="rId1"/>
  </p:sldMasterIdLst>
  <p:notesMasterIdLst>
    <p:notesMasterId r:id="rId57"/>
  </p:notesMasterIdLst>
  <p:handoutMasterIdLst>
    <p:handoutMasterId r:id="rId58"/>
  </p:handoutMasterIdLst>
  <p:sldIdLst>
    <p:sldId id="256" r:id="rId2"/>
    <p:sldId id="257" r:id="rId3"/>
    <p:sldId id="258" r:id="rId4"/>
    <p:sldId id="261" r:id="rId5"/>
    <p:sldId id="262" r:id="rId6"/>
    <p:sldId id="347" r:id="rId7"/>
    <p:sldId id="326" r:id="rId8"/>
    <p:sldId id="268" r:id="rId9"/>
    <p:sldId id="286" r:id="rId10"/>
    <p:sldId id="264" r:id="rId11"/>
    <p:sldId id="283" r:id="rId12"/>
    <p:sldId id="293" r:id="rId13"/>
    <p:sldId id="284" r:id="rId14"/>
    <p:sldId id="295" r:id="rId15"/>
    <p:sldId id="296" r:id="rId16"/>
    <p:sldId id="297" r:id="rId17"/>
    <p:sldId id="279" r:id="rId18"/>
    <p:sldId id="299" r:id="rId19"/>
    <p:sldId id="260" r:id="rId20"/>
    <p:sldId id="315" r:id="rId21"/>
    <p:sldId id="317" r:id="rId22"/>
    <p:sldId id="300" r:id="rId23"/>
    <p:sldId id="328" r:id="rId24"/>
    <p:sldId id="302" r:id="rId25"/>
    <p:sldId id="301" r:id="rId26"/>
    <p:sldId id="310" r:id="rId27"/>
    <p:sldId id="332" r:id="rId28"/>
    <p:sldId id="309" r:id="rId29"/>
    <p:sldId id="333" r:id="rId30"/>
    <p:sldId id="304" r:id="rId31"/>
    <p:sldId id="311" r:id="rId32"/>
    <p:sldId id="306" r:id="rId33"/>
    <p:sldId id="307" r:id="rId34"/>
    <p:sldId id="341" r:id="rId35"/>
    <p:sldId id="345" r:id="rId36"/>
    <p:sldId id="344" r:id="rId37"/>
    <p:sldId id="342" r:id="rId38"/>
    <p:sldId id="343" r:id="rId39"/>
    <p:sldId id="346" r:id="rId40"/>
    <p:sldId id="287" r:id="rId41"/>
    <p:sldId id="314" r:id="rId42"/>
    <p:sldId id="312" r:id="rId43"/>
    <p:sldId id="331" r:id="rId44"/>
    <p:sldId id="313" r:id="rId45"/>
    <p:sldId id="318" r:id="rId46"/>
    <p:sldId id="319" r:id="rId47"/>
    <p:sldId id="320" r:id="rId48"/>
    <p:sldId id="321" r:id="rId49"/>
    <p:sldId id="322" r:id="rId50"/>
    <p:sldId id="334" r:id="rId51"/>
    <p:sldId id="325" r:id="rId52"/>
    <p:sldId id="323" r:id="rId53"/>
    <p:sldId id="335" r:id="rId54"/>
    <p:sldId id="270" r:id="rId55"/>
    <p:sldId id="324" r:id="rId56"/>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3276"/>
    <a:srgbClr val="FA50FF"/>
    <a:srgbClr val="E249E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8" autoAdjust="0"/>
    <p:restoredTop sz="95534" autoAdjust="0"/>
  </p:normalViewPr>
  <p:slideViewPr>
    <p:cSldViewPr snapToGrid="0" snapToObjects="1">
      <p:cViewPr>
        <p:scale>
          <a:sx n="94" d="100"/>
          <a:sy n="94" d="100"/>
        </p:scale>
        <p:origin x="-480" y="-312"/>
      </p:cViewPr>
      <p:guideLst>
        <p:guide orient="horz" pos="2160"/>
        <p:guide pos="2880"/>
      </p:guideLst>
    </p:cSldViewPr>
  </p:slideViewPr>
  <p:notesTextViewPr>
    <p:cViewPr>
      <p:scale>
        <a:sx n="100" d="100"/>
        <a:sy n="100" d="100"/>
      </p:scale>
      <p:origin x="0" y="0"/>
    </p:cViewPr>
  </p:notesTextViewPr>
  <p:sorterViewPr>
    <p:cViewPr>
      <p:scale>
        <a:sx n="94" d="100"/>
        <a:sy n="94"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image" Target="../media/image9.png"/><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1EA2B9-E73C-5244-B27E-7F4E60855721}" type="doc">
      <dgm:prSet loTypeId="urn:microsoft.com/office/officeart/2008/layout/HexagonCluster" loCatId="" qsTypeId="urn:microsoft.com/office/officeart/2005/8/quickstyle/simple4" qsCatId="simple" csTypeId="urn:microsoft.com/office/officeart/2005/8/colors/colorful1#1" csCatId="colorful" phldr="1"/>
      <dgm:spPr/>
      <dgm:t>
        <a:bodyPr/>
        <a:lstStyle/>
        <a:p>
          <a:endParaRPr lang="en-US"/>
        </a:p>
      </dgm:t>
    </dgm:pt>
    <dgm:pt modelId="{F0CB95A2-82B5-764B-A8C8-16B31EB3B270}">
      <dgm:prSet/>
      <dgm:spPr/>
      <dgm:t>
        <a:bodyPr/>
        <a:lstStyle/>
        <a:p>
          <a:r>
            <a:rPr lang="en-US" dirty="0" smtClean="0"/>
            <a:t>(Re)building relationships</a:t>
          </a:r>
          <a:endParaRPr lang="en-US" dirty="0"/>
        </a:p>
      </dgm:t>
    </dgm:pt>
    <dgm:pt modelId="{56094611-8480-1D40-AD3C-0B7E86DA01DC}" type="parTrans" cxnId="{284FCF4A-318D-DF4F-9430-05A726066FD1}">
      <dgm:prSet/>
      <dgm:spPr/>
      <dgm:t>
        <a:bodyPr/>
        <a:lstStyle/>
        <a:p>
          <a:endParaRPr lang="en-US"/>
        </a:p>
      </dgm:t>
    </dgm:pt>
    <dgm:pt modelId="{C1616176-E2CF-AA43-BE02-79C3EF354CD2}" type="sibTrans" cxnId="{284FCF4A-318D-DF4F-9430-05A726066FD1}">
      <dgm:prSet/>
      <dgm:spPr>
        <a:blipFill rotWithShape="1">
          <a:blip xmlns:r="http://schemas.openxmlformats.org/officeDocument/2006/relationships" r:embed="rId1"/>
          <a:stretch>
            <a:fillRect/>
          </a:stretch>
        </a:blipFill>
      </dgm:spPr>
      <dgm:t>
        <a:bodyPr/>
        <a:lstStyle/>
        <a:p>
          <a:endParaRPr lang="en-US"/>
        </a:p>
      </dgm:t>
    </dgm:pt>
    <dgm:pt modelId="{7DF64D6A-B8BA-7745-9E7F-A8BD345F9763}">
      <dgm:prSet/>
      <dgm:spPr/>
      <dgm:t>
        <a:bodyPr/>
        <a:lstStyle/>
        <a:p>
          <a:r>
            <a:rPr lang="en-US" dirty="0" smtClean="0"/>
            <a:t>Detoxing, craving, (re)lapsing</a:t>
          </a:r>
          <a:endParaRPr lang="en-US" dirty="0"/>
        </a:p>
      </dgm:t>
    </dgm:pt>
    <dgm:pt modelId="{F37E1605-96F2-7B42-8B28-E54B4F995F7F}" type="parTrans" cxnId="{1B8AB776-890D-7B43-9D29-ECC1ADA494B1}">
      <dgm:prSet/>
      <dgm:spPr/>
      <dgm:t>
        <a:bodyPr/>
        <a:lstStyle/>
        <a:p>
          <a:endParaRPr lang="en-US"/>
        </a:p>
      </dgm:t>
    </dgm:pt>
    <dgm:pt modelId="{3DA3E152-D43A-6B4D-9A20-1385CCAB6213}" type="sibTrans" cxnId="{1B8AB776-890D-7B43-9D29-ECC1ADA494B1}">
      <dgm:prSet/>
      <dgm:spPr>
        <a:blipFill rotWithShape="1">
          <a:blip xmlns:r="http://schemas.openxmlformats.org/officeDocument/2006/relationships" r:embed="rId2"/>
          <a:stretch>
            <a:fillRect/>
          </a:stretch>
        </a:blipFill>
      </dgm:spPr>
      <dgm:t>
        <a:bodyPr/>
        <a:lstStyle/>
        <a:p>
          <a:endParaRPr lang="en-US"/>
        </a:p>
      </dgm:t>
    </dgm:pt>
    <dgm:pt modelId="{5A1E9104-5E6B-CE4F-B897-E76F6A2984B2}">
      <dgm:prSet/>
      <dgm:spPr/>
      <dgm:t>
        <a:bodyPr/>
        <a:lstStyle/>
        <a:p>
          <a:r>
            <a:rPr lang="en-US" dirty="0" smtClean="0"/>
            <a:t>Filling the void</a:t>
          </a:r>
          <a:endParaRPr lang="en-US" dirty="0"/>
        </a:p>
      </dgm:t>
    </dgm:pt>
    <dgm:pt modelId="{BA802954-A24F-1A49-8B81-1396BA75ECBC}" type="parTrans" cxnId="{EC0FAF03-8470-9B41-8C83-ACA1F7D5EED6}">
      <dgm:prSet/>
      <dgm:spPr/>
      <dgm:t>
        <a:bodyPr/>
        <a:lstStyle/>
        <a:p>
          <a:endParaRPr lang="en-US"/>
        </a:p>
      </dgm:t>
    </dgm:pt>
    <dgm:pt modelId="{AC90D9C8-F1FD-A745-A73B-3B883E141B25}" type="sibTrans" cxnId="{EC0FAF03-8470-9B41-8C83-ACA1F7D5EED6}">
      <dgm:prSet/>
      <dgm:spPr>
        <a:blipFill rotWithShape="1">
          <a:blip xmlns:r="http://schemas.openxmlformats.org/officeDocument/2006/relationships" r:embed="rId3"/>
          <a:stretch>
            <a:fillRect/>
          </a:stretch>
        </a:blipFill>
      </dgm:spPr>
      <dgm:t>
        <a:bodyPr/>
        <a:lstStyle/>
        <a:p>
          <a:endParaRPr lang="en-US"/>
        </a:p>
      </dgm:t>
    </dgm:pt>
    <dgm:pt modelId="{194B8143-032B-B543-B638-36B1A7E740F8}">
      <dgm:prSet/>
      <dgm:spPr/>
      <dgm:t>
        <a:bodyPr/>
        <a:lstStyle/>
        <a:p>
          <a:r>
            <a:rPr lang="en-US" dirty="0" smtClean="0"/>
            <a:t>Emotional changes</a:t>
          </a:r>
          <a:endParaRPr lang="en-US" dirty="0"/>
        </a:p>
      </dgm:t>
    </dgm:pt>
    <dgm:pt modelId="{4C0777C7-FA18-184C-BC7E-E6C93EC6F33D}" type="parTrans" cxnId="{931D87CE-454D-F54E-86C7-BD09FBF13B2C}">
      <dgm:prSet/>
      <dgm:spPr/>
      <dgm:t>
        <a:bodyPr/>
        <a:lstStyle/>
        <a:p>
          <a:endParaRPr lang="en-US"/>
        </a:p>
      </dgm:t>
    </dgm:pt>
    <dgm:pt modelId="{5C94607F-4AEC-EA44-8653-917E59F229EC}" type="sibTrans" cxnId="{931D87CE-454D-F54E-86C7-BD09FBF13B2C}">
      <dgm:prSet/>
      <dgm:spPr>
        <a:blipFill>
          <a:blip xmlns:r="http://schemas.openxmlformats.org/officeDocument/2006/relationships" r:embed="rId4">
            <a:extLst>
              <a:ext uri="{28A0092B-C50C-407E-A947-70E740481C1C}">
                <a14:useLocalDpi xmlns:a14="http://schemas.microsoft.com/office/drawing/2010/main" xmlns="" val="0"/>
              </a:ext>
            </a:extLst>
          </a:blip>
          <a:srcRect/>
          <a:stretch>
            <a:fillRect l="-37000" r="-37000"/>
          </a:stretch>
        </a:blipFill>
      </dgm:spPr>
      <dgm:t>
        <a:bodyPr/>
        <a:lstStyle/>
        <a:p>
          <a:endParaRPr lang="en-US"/>
        </a:p>
      </dgm:t>
    </dgm:pt>
    <dgm:pt modelId="{D1BD8B79-EDD5-BF44-B6D0-538411FC75FC}">
      <dgm:prSet/>
      <dgm:spPr/>
      <dgm:t>
        <a:bodyPr/>
        <a:lstStyle/>
        <a:p>
          <a:r>
            <a:rPr lang="en-US" dirty="0" smtClean="0"/>
            <a:t>Day-to-day self-care</a:t>
          </a:r>
          <a:endParaRPr lang="en-US" dirty="0"/>
        </a:p>
      </dgm:t>
    </dgm:pt>
    <dgm:pt modelId="{D19ABCEE-3736-394B-85F3-29A912A96DAB}" type="parTrans" cxnId="{67DEEEB6-C58E-C743-8488-D0F0EC12053A}">
      <dgm:prSet/>
      <dgm:spPr/>
      <dgm:t>
        <a:bodyPr/>
        <a:lstStyle/>
        <a:p>
          <a:endParaRPr lang="en-US"/>
        </a:p>
      </dgm:t>
    </dgm:pt>
    <dgm:pt modelId="{C9FFD071-864D-5842-8A8D-D3680670206B}" type="sibTrans" cxnId="{67DEEEB6-C58E-C743-8488-D0F0EC12053A}">
      <dgm:prSet/>
      <dgm:spPr>
        <a:blipFill rotWithShape="1">
          <a:blip xmlns:r="http://schemas.openxmlformats.org/officeDocument/2006/relationships" r:embed="rId5"/>
          <a:stretch>
            <a:fillRect/>
          </a:stretch>
        </a:blipFill>
      </dgm:spPr>
      <dgm:t>
        <a:bodyPr/>
        <a:lstStyle/>
        <a:p>
          <a:endParaRPr lang="en-US"/>
        </a:p>
      </dgm:t>
    </dgm:pt>
    <dgm:pt modelId="{3D151A5E-D85A-D04C-8E56-9485E2A6B3F9}">
      <dgm:prSet/>
      <dgm:spPr/>
      <dgm:t>
        <a:bodyPr/>
        <a:lstStyle/>
        <a:p>
          <a:r>
            <a:rPr lang="en-US" dirty="0" smtClean="0"/>
            <a:t>Poor health</a:t>
          </a:r>
          <a:endParaRPr lang="en-US" dirty="0"/>
        </a:p>
      </dgm:t>
    </dgm:pt>
    <dgm:pt modelId="{AAD2C1ED-F069-584B-9F2E-E9B76F47F626}" type="parTrans" cxnId="{BC557C03-E5BA-E94F-B133-415D8D2C9FE5}">
      <dgm:prSet/>
      <dgm:spPr/>
      <dgm:t>
        <a:bodyPr/>
        <a:lstStyle/>
        <a:p>
          <a:endParaRPr lang="en-US"/>
        </a:p>
      </dgm:t>
    </dgm:pt>
    <dgm:pt modelId="{BA94EED3-E996-1B4D-895F-F009E50EF734}" type="sibTrans" cxnId="{BC557C03-E5BA-E94F-B133-415D8D2C9FE5}">
      <dgm:prSet/>
      <dgm:spPr>
        <a:blipFill rotWithShape="1">
          <a:blip xmlns:r="http://schemas.openxmlformats.org/officeDocument/2006/relationships" r:embed="rId6"/>
          <a:stretch>
            <a:fillRect/>
          </a:stretch>
        </a:blipFill>
      </dgm:spPr>
      <dgm:t>
        <a:bodyPr/>
        <a:lstStyle/>
        <a:p>
          <a:endParaRPr lang="en-US"/>
        </a:p>
      </dgm:t>
    </dgm:pt>
    <dgm:pt modelId="{6D5EBB8D-B375-0449-A16A-DCB31B0D383B}">
      <dgm:prSet/>
      <dgm:spPr/>
      <dgm:t>
        <a:bodyPr/>
        <a:lstStyle/>
        <a:p>
          <a:r>
            <a:rPr lang="en-US" dirty="0" smtClean="0"/>
            <a:t>Bodily changes</a:t>
          </a:r>
          <a:endParaRPr lang="en-US" dirty="0"/>
        </a:p>
      </dgm:t>
    </dgm:pt>
    <dgm:pt modelId="{7877B461-6FCE-B340-B59E-927B2C34B2CB}" type="parTrans" cxnId="{605CC2D4-56D2-1941-850F-F1B7DA65470A}">
      <dgm:prSet/>
      <dgm:spPr/>
      <dgm:t>
        <a:bodyPr/>
        <a:lstStyle/>
        <a:p>
          <a:endParaRPr lang="en-US"/>
        </a:p>
      </dgm:t>
    </dgm:pt>
    <dgm:pt modelId="{81ADDC65-1A78-4B47-BA6F-FF724D75D399}" type="sibTrans" cxnId="{605CC2D4-56D2-1941-850F-F1B7DA65470A}">
      <dgm:prSet/>
      <dgm:spPr>
        <a:blipFill rotWithShape="1">
          <a:blip xmlns:r="http://schemas.openxmlformats.org/officeDocument/2006/relationships" r:embed="rId7"/>
          <a:stretch>
            <a:fillRect/>
          </a:stretch>
        </a:blipFill>
      </dgm:spPr>
      <dgm:t>
        <a:bodyPr/>
        <a:lstStyle/>
        <a:p>
          <a:endParaRPr lang="en-US"/>
        </a:p>
      </dgm:t>
    </dgm:pt>
    <dgm:pt modelId="{D0F7AD1B-C47F-ED43-8E68-E068B9785F9E}">
      <dgm:prSet/>
      <dgm:spPr/>
      <dgm:t>
        <a:bodyPr/>
        <a:lstStyle/>
        <a:p>
          <a:r>
            <a:rPr lang="en-US" dirty="0" smtClean="0"/>
            <a:t>Keeping house</a:t>
          </a:r>
          <a:endParaRPr lang="en-US" dirty="0"/>
        </a:p>
      </dgm:t>
    </dgm:pt>
    <dgm:pt modelId="{10678A05-9F36-CE46-A2C0-1712492D0B2A}" type="sibTrans" cxnId="{7EB6547D-33F5-1B44-B3D3-76495A4DF190}">
      <dgm:prSet/>
      <dgm:spPr>
        <a:blipFill>
          <a:blip xmlns:r="http://schemas.openxmlformats.org/officeDocument/2006/relationships" r:embed="rId8">
            <a:extLst>
              <a:ext uri="{28A0092B-C50C-407E-A947-70E740481C1C}">
                <a14:useLocalDpi xmlns:a14="http://schemas.microsoft.com/office/drawing/2010/main" xmlns="" val="0"/>
              </a:ext>
            </a:extLst>
          </a:blip>
          <a:srcRect/>
          <a:stretch>
            <a:fillRect/>
          </a:stretch>
        </a:blipFill>
      </dgm:spPr>
      <dgm:t>
        <a:bodyPr/>
        <a:lstStyle/>
        <a:p>
          <a:endParaRPr lang="en-US"/>
        </a:p>
      </dgm:t>
    </dgm:pt>
    <dgm:pt modelId="{DB1CA76B-EE16-5B43-B9D1-191389025E1A}" type="parTrans" cxnId="{7EB6547D-33F5-1B44-B3D3-76495A4DF190}">
      <dgm:prSet/>
      <dgm:spPr/>
      <dgm:t>
        <a:bodyPr/>
        <a:lstStyle/>
        <a:p>
          <a:endParaRPr lang="en-US"/>
        </a:p>
      </dgm:t>
    </dgm:pt>
    <dgm:pt modelId="{646F3B1F-1CB2-D94D-8F0E-ACCA9051F424}" type="pres">
      <dgm:prSet presAssocID="{891EA2B9-E73C-5244-B27E-7F4E60855721}" presName="Name0" presStyleCnt="0">
        <dgm:presLayoutVars>
          <dgm:chMax val="21"/>
          <dgm:chPref val="21"/>
        </dgm:presLayoutVars>
      </dgm:prSet>
      <dgm:spPr/>
      <dgm:t>
        <a:bodyPr/>
        <a:lstStyle/>
        <a:p>
          <a:endParaRPr lang="en-US"/>
        </a:p>
      </dgm:t>
    </dgm:pt>
    <dgm:pt modelId="{5EC0B8A7-CDCC-624D-8B9A-4BAEF33BD4C7}" type="pres">
      <dgm:prSet presAssocID="{7DF64D6A-B8BA-7745-9E7F-A8BD345F9763}" presName="text1" presStyleCnt="0"/>
      <dgm:spPr/>
    </dgm:pt>
    <dgm:pt modelId="{1FABB344-F371-5F4E-95CD-2F46860B1D88}" type="pres">
      <dgm:prSet presAssocID="{7DF64D6A-B8BA-7745-9E7F-A8BD345F9763}" presName="textRepeatNode" presStyleLbl="alignNode1" presStyleIdx="0" presStyleCnt="8">
        <dgm:presLayoutVars>
          <dgm:chMax val="0"/>
          <dgm:chPref val="0"/>
          <dgm:bulletEnabled val="1"/>
        </dgm:presLayoutVars>
      </dgm:prSet>
      <dgm:spPr/>
      <dgm:t>
        <a:bodyPr/>
        <a:lstStyle/>
        <a:p>
          <a:endParaRPr lang="en-US"/>
        </a:p>
      </dgm:t>
    </dgm:pt>
    <dgm:pt modelId="{E6683087-025C-5D40-81C1-E7AC496AF5D7}" type="pres">
      <dgm:prSet presAssocID="{7DF64D6A-B8BA-7745-9E7F-A8BD345F9763}" presName="textaccent1" presStyleCnt="0"/>
      <dgm:spPr/>
    </dgm:pt>
    <dgm:pt modelId="{9BB16B9E-6E07-AD42-8ED3-C2310D130166}" type="pres">
      <dgm:prSet presAssocID="{7DF64D6A-B8BA-7745-9E7F-A8BD345F9763}" presName="accentRepeatNode" presStyleLbl="solidAlignAcc1" presStyleIdx="0" presStyleCnt="16"/>
      <dgm:spPr/>
      <dgm:t>
        <a:bodyPr/>
        <a:lstStyle/>
        <a:p>
          <a:endParaRPr lang="en-US"/>
        </a:p>
      </dgm:t>
    </dgm:pt>
    <dgm:pt modelId="{DA231231-2721-864F-8219-F06683B162F4}" type="pres">
      <dgm:prSet presAssocID="{3DA3E152-D43A-6B4D-9A20-1385CCAB6213}" presName="image1" presStyleCnt="0"/>
      <dgm:spPr/>
    </dgm:pt>
    <dgm:pt modelId="{A600F698-65D4-024D-9AB7-DD9FD78B13C5}" type="pres">
      <dgm:prSet presAssocID="{3DA3E152-D43A-6B4D-9A20-1385CCAB6213}" presName="imageRepeatNode" presStyleLbl="alignAcc1" presStyleIdx="0" presStyleCnt="8"/>
      <dgm:spPr/>
      <dgm:t>
        <a:bodyPr/>
        <a:lstStyle/>
        <a:p>
          <a:endParaRPr lang="en-US"/>
        </a:p>
      </dgm:t>
    </dgm:pt>
    <dgm:pt modelId="{A890F16F-54E6-6F44-82AB-B2CBEF034A7A}" type="pres">
      <dgm:prSet presAssocID="{3DA3E152-D43A-6B4D-9A20-1385CCAB6213}" presName="imageaccent1" presStyleCnt="0"/>
      <dgm:spPr/>
    </dgm:pt>
    <dgm:pt modelId="{3B233938-E07F-8F40-B56A-D60BD0D2DD29}" type="pres">
      <dgm:prSet presAssocID="{3DA3E152-D43A-6B4D-9A20-1385CCAB6213}" presName="accentRepeatNode" presStyleLbl="solidAlignAcc1" presStyleIdx="1" presStyleCnt="16"/>
      <dgm:spPr/>
      <dgm:t>
        <a:bodyPr/>
        <a:lstStyle/>
        <a:p>
          <a:endParaRPr lang="en-US"/>
        </a:p>
      </dgm:t>
    </dgm:pt>
    <dgm:pt modelId="{DDE47CB1-3DFB-C44D-9A51-00325F775F08}" type="pres">
      <dgm:prSet presAssocID="{F0CB95A2-82B5-764B-A8C8-16B31EB3B270}" presName="text2" presStyleCnt="0"/>
      <dgm:spPr/>
    </dgm:pt>
    <dgm:pt modelId="{A14342CE-B005-D240-84E1-36778599161B}" type="pres">
      <dgm:prSet presAssocID="{F0CB95A2-82B5-764B-A8C8-16B31EB3B270}" presName="textRepeatNode" presStyleLbl="alignNode1" presStyleIdx="1" presStyleCnt="8">
        <dgm:presLayoutVars>
          <dgm:chMax val="0"/>
          <dgm:chPref val="0"/>
          <dgm:bulletEnabled val="1"/>
        </dgm:presLayoutVars>
      </dgm:prSet>
      <dgm:spPr/>
      <dgm:t>
        <a:bodyPr/>
        <a:lstStyle/>
        <a:p>
          <a:endParaRPr lang="en-US"/>
        </a:p>
      </dgm:t>
    </dgm:pt>
    <dgm:pt modelId="{0B343DAD-AE91-E74F-8C72-0CDDBB9A22E9}" type="pres">
      <dgm:prSet presAssocID="{F0CB95A2-82B5-764B-A8C8-16B31EB3B270}" presName="textaccent2" presStyleCnt="0"/>
      <dgm:spPr/>
    </dgm:pt>
    <dgm:pt modelId="{8845E658-A38A-1949-9CA3-990E8CA80F4B}" type="pres">
      <dgm:prSet presAssocID="{F0CB95A2-82B5-764B-A8C8-16B31EB3B270}" presName="accentRepeatNode" presStyleLbl="solidAlignAcc1" presStyleIdx="2" presStyleCnt="16"/>
      <dgm:spPr/>
      <dgm:t>
        <a:bodyPr/>
        <a:lstStyle/>
        <a:p>
          <a:endParaRPr lang="en-US"/>
        </a:p>
      </dgm:t>
    </dgm:pt>
    <dgm:pt modelId="{73B08D2B-D007-7A4D-B568-E2C6E766DE15}" type="pres">
      <dgm:prSet presAssocID="{C1616176-E2CF-AA43-BE02-79C3EF354CD2}" presName="image2" presStyleCnt="0"/>
      <dgm:spPr/>
    </dgm:pt>
    <dgm:pt modelId="{881D9651-A28C-DD4C-9D57-9CF0D0A4A0A0}" type="pres">
      <dgm:prSet presAssocID="{C1616176-E2CF-AA43-BE02-79C3EF354CD2}" presName="imageRepeatNode" presStyleLbl="alignAcc1" presStyleIdx="1" presStyleCnt="8"/>
      <dgm:spPr/>
      <dgm:t>
        <a:bodyPr/>
        <a:lstStyle/>
        <a:p>
          <a:endParaRPr lang="en-US"/>
        </a:p>
      </dgm:t>
    </dgm:pt>
    <dgm:pt modelId="{40DB36EB-7BC1-9E4F-9235-699B6423D620}" type="pres">
      <dgm:prSet presAssocID="{C1616176-E2CF-AA43-BE02-79C3EF354CD2}" presName="imageaccent2" presStyleCnt="0"/>
      <dgm:spPr/>
    </dgm:pt>
    <dgm:pt modelId="{E69CE5EF-8E8F-E54B-9202-B312A6E70FC5}" type="pres">
      <dgm:prSet presAssocID="{C1616176-E2CF-AA43-BE02-79C3EF354CD2}" presName="accentRepeatNode" presStyleLbl="solidAlignAcc1" presStyleIdx="3" presStyleCnt="16"/>
      <dgm:spPr/>
      <dgm:t>
        <a:bodyPr/>
        <a:lstStyle/>
        <a:p>
          <a:endParaRPr lang="en-US"/>
        </a:p>
      </dgm:t>
    </dgm:pt>
    <dgm:pt modelId="{D6ED8B09-0B2C-DD43-9AB8-4F9B8C1B9580}" type="pres">
      <dgm:prSet presAssocID="{194B8143-032B-B543-B638-36B1A7E740F8}" presName="text3" presStyleCnt="0"/>
      <dgm:spPr/>
    </dgm:pt>
    <dgm:pt modelId="{0F9D633E-D32C-1449-8954-360AB5913720}" type="pres">
      <dgm:prSet presAssocID="{194B8143-032B-B543-B638-36B1A7E740F8}" presName="textRepeatNode" presStyleLbl="alignNode1" presStyleIdx="2" presStyleCnt="8">
        <dgm:presLayoutVars>
          <dgm:chMax val="0"/>
          <dgm:chPref val="0"/>
          <dgm:bulletEnabled val="1"/>
        </dgm:presLayoutVars>
      </dgm:prSet>
      <dgm:spPr/>
      <dgm:t>
        <a:bodyPr/>
        <a:lstStyle/>
        <a:p>
          <a:endParaRPr lang="en-US"/>
        </a:p>
      </dgm:t>
    </dgm:pt>
    <dgm:pt modelId="{C7F55FE8-5755-424F-884B-1A7726233ED0}" type="pres">
      <dgm:prSet presAssocID="{194B8143-032B-B543-B638-36B1A7E740F8}" presName="textaccent3" presStyleCnt="0"/>
      <dgm:spPr/>
    </dgm:pt>
    <dgm:pt modelId="{3ABB4529-21F0-1E43-A3D2-861E56870791}" type="pres">
      <dgm:prSet presAssocID="{194B8143-032B-B543-B638-36B1A7E740F8}" presName="accentRepeatNode" presStyleLbl="solidAlignAcc1" presStyleIdx="4" presStyleCnt="16"/>
      <dgm:spPr/>
      <dgm:t>
        <a:bodyPr/>
        <a:lstStyle/>
        <a:p>
          <a:endParaRPr lang="en-US"/>
        </a:p>
      </dgm:t>
    </dgm:pt>
    <dgm:pt modelId="{6FF24D93-2338-EC42-8922-7463B4178744}" type="pres">
      <dgm:prSet presAssocID="{5C94607F-4AEC-EA44-8653-917E59F229EC}" presName="image3" presStyleCnt="0"/>
      <dgm:spPr/>
    </dgm:pt>
    <dgm:pt modelId="{B3038650-38FD-7F40-B3E4-5017E797A799}" type="pres">
      <dgm:prSet presAssocID="{5C94607F-4AEC-EA44-8653-917E59F229EC}" presName="imageRepeatNode" presStyleLbl="alignAcc1" presStyleIdx="2" presStyleCnt="8"/>
      <dgm:spPr/>
      <dgm:t>
        <a:bodyPr/>
        <a:lstStyle/>
        <a:p>
          <a:endParaRPr lang="en-US"/>
        </a:p>
      </dgm:t>
    </dgm:pt>
    <dgm:pt modelId="{F6119847-2773-7147-988C-97C218279866}" type="pres">
      <dgm:prSet presAssocID="{5C94607F-4AEC-EA44-8653-917E59F229EC}" presName="imageaccent3" presStyleCnt="0"/>
      <dgm:spPr/>
    </dgm:pt>
    <dgm:pt modelId="{E3437C5C-CEE5-0147-A256-B09BCF60FA71}" type="pres">
      <dgm:prSet presAssocID="{5C94607F-4AEC-EA44-8653-917E59F229EC}" presName="accentRepeatNode" presStyleLbl="solidAlignAcc1" presStyleIdx="5" presStyleCnt="16"/>
      <dgm:spPr/>
      <dgm:t>
        <a:bodyPr/>
        <a:lstStyle/>
        <a:p>
          <a:endParaRPr lang="en-US"/>
        </a:p>
      </dgm:t>
    </dgm:pt>
    <dgm:pt modelId="{A05B0F80-97A5-7941-A2DD-CFCF8C6A3986}" type="pres">
      <dgm:prSet presAssocID="{6D5EBB8D-B375-0449-A16A-DCB31B0D383B}" presName="text4" presStyleCnt="0"/>
      <dgm:spPr/>
    </dgm:pt>
    <dgm:pt modelId="{8FE3FE70-77D7-F743-BBB9-3F8C9C74A491}" type="pres">
      <dgm:prSet presAssocID="{6D5EBB8D-B375-0449-A16A-DCB31B0D383B}" presName="textRepeatNode" presStyleLbl="alignNode1" presStyleIdx="3" presStyleCnt="8">
        <dgm:presLayoutVars>
          <dgm:chMax val="0"/>
          <dgm:chPref val="0"/>
          <dgm:bulletEnabled val="1"/>
        </dgm:presLayoutVars>
      </dgm:prSet>
      <dgm:spPr/>
      <dgm:t>
        <a:bodyPr/>
        <a:lstStyle/>
        <a:p>
          <a:endParaRPr lang="en-US"/>
        </a:p>
      </dgm:t>
    </dgm:pt>
    <dgm:pt modelId="{0E912C63-BFAA-BC48-92B6-EF7C8EF9E433}" type="pres">
      <dgm:prSet presAssocID="{6D5EBB8D-B375-0449-A16A-DCB31B0D383B}" presName="textaccent4" presStyleCnt="0"/>
      <dgm:spPr/>
    </dgm:pt>
    <dgm:pt modelId="{05ED011E-DCBB-EA4F-B1EE-2C5933FF0A89}" type="pres">
      <dgm:prSet presAssocID="{6D5EBB8D-B375-0449-A16A-DCB31B0D383B}" presName="accentRepeatNode" presStyleLbl="solidAlignAcc1" presStyleIdx="6" presStyleCnt="16"/>
      <dgm:spPr/>
      <dgm:t>
        <a:bodyPr/>
        <a:lstStyle/>
        <a:p>
          <a:endParaRPr lang="en-US"/>
        </a:p>
      </dgm:t>
    </dgm:pt>
    <dgm:pt modelId="{600A73FD-95F3-4E4E-9B82-E5DB4515AF81}" type="pres">
      <dgm:prSet presAssocID="{81ADDC65-1A78-4B47-BA6F-FF724D75D399}" presName="image4" presStyleCnt="0"/>
      <dgm:spPr/>
    </dgm:pt>
    <dgm:pt modelId="{41E5D8A2-9BC8-FB4C-A733-FF75CEEE4CCD}" type="pres">
      <dgm:prSet presAssocID="{81ADDC65-1A78-4B47-BA6F-FF724D75D399}" presName="imageRepeatNode" presStyleLbl="alignAcc1" presStyleIdx="3" presStyleCnt="8"/>
      <dgm:spPr/>
      <dgm:t>
        <a:bodyPr/>
        <a:lstStyle/>
        <a:p>
          <a:endParaRPr lang="en-US"/>
        </a:p>
      </dgm:t>
    </dgm:pt>
    <dgm:pt modelId="{506BBB8A-B6DE-0844-A20A-507B2DBA0526}" type="pres">
      <dgm:prSet presAssocID="{81ADDC65-1A78-4B47-BA6F-FF724D75D399}" presName="imageaccent4" presStyleCnt="0"/>
      <dgm:spPr/>
    </dgm:pt>
    <dgm:pt modelId="{53E824AB-13FF-3647-896C-76524A68C0AF}" type="pres">
      <dgm:prSet presAssocID="{81ADDC65-1A78-4B47-BA6F-FF724D75D399}" presName="accentRepeatNode" presStyleLbl="solidAlignAcc1" presStyleIdx="7" presStyleCnt="16"/>
      <dgm:spPr/>
      <dgm:t>
        <a:bodyPr/>
        <a:lstStyle/>
        <a:p>
          <a:endParaRPr lang="en-US"/>
        </a:p>
      </dgm:t>
    </dgm:pt>
    <dgm:pt modelId="{9FBE020E-1BA0-BD46-A7C3-A7E761D9C5FE}" type="pres">
      <dgm:prSet presAssocID="{3D151A5E-D85A-D04C-8E56-9485E2A6B3F9}" presName="text5" presStyleCnt="0"/>
      <dgm:spPr/>
    </dgm:pt>
    <dgm:pt modelId="{4A7B9945-EB08-7F44-88F6-3F3DA6ECC9D2}" type="pres">
      <dgm:prSet presAssocID="{3D151A5E-D85A-D04C-8E56-9485E2A6B3F9}" presName="textRepeatNode" presStyleLbl="alignNode1" presStyleIdx="4" presStyleCnt="8">
        <dgm:presLayoutVars>
          <dgm:chMax val="0"/>
          <dgm:chPref val="0"/>
          <dgm:bulletEnabled val="1"/>
        </dgm:presLayoutVars>
      </dgm:prSet>
      <dgm:spPr/>
      <dgm:t>
        <a:bodyPr/>
        <a:lstStyle/>
        <a:p>
          <a:endParaRPr lang="en-US"/>
        </a:p>
      </dgm:t>
    </dgm:pt>
    <dgm:pt modelId="{413AD82F-1953-7742-ACDF-033C56BD8C45}" type="pres">
      <dgm:prSet presAssocID="{3D151A5E-D85A-D04C-8E56-9485E2A6B3F9}" presName="textaccent5" presStyleCnt="0"/>
      <dgm:spPr/>
    </dgm:pt>
    <dgm:pt modelId="{E6B673CC-1323-CC46-A41F-3B5E443FB012}" type="pres">
      <dgm:prSet presAssocID="{3D151A5E-D85A-D04C-8E56-9485E2A6B3F9}" presName="accentRepeatNode" presStyleLbl="solidAlignAcc1" presStyleIdx="8" presStyleCnt="16"/>
      <dgm:spPr/>
      <dgm:t>
        <a:bodyPr/>
        <a:lstStyle/>
        <a:p>
          <a:endParaRPr lang="en-US"/>
        </a:p>
      </dgm:t>
    </dgm:pt>
    <dgm:pt modelId="{7812FD03-6C64-0B4F-A47D-C6EDE61D0870}" type="pres">
      <dgm:prSet presAssocID="{BA94EED3-E996-1B4D-895F-F009E50EF734}" presName="image5" presStyleCnt="0"/>
      <dgm:spPr/>
    </dgm:pt>
    <dgm:pt modelId="{975D842D-321D-5847-AD29-3FD2697837E2}" type="pres">
      <dgm:prSet presAssocID="{BA94EED3-E996-1B4D-895F-F009E50EF734}" presName="imageRepeatNode" presStyleLbl="alignAcc1" presStyleIdx="4" presStyleCnt="8"/>
      <dgm:spPr/>
      <dgm:t>
        <a:bodyPr/>
        <a:lstStyle/>
        <a:p>
          <a:endParaRPr lang="en-US"/>
        </a:p>
      </dgm:t>
    </dgm:pt>
    <dgm:pt modelId="{E0A6B303-4EC2-7243-9E33-283C88BB3FF5}" type="pres">
      <dgm:prSet presAssocID="{BA94EED3-E996-1B4D-895F-F009E50EF734}" presName="imageaccent5" presStyleCnt="0"/>
      <dgm:spPr/>
    </dgm:pt>
    <dgm:pt modelId="{DC2AE417-0304-2F40-A44E-80EC5724383F}" type="pres">
      <dgm:prSet presAssocID="{BA94EED3-E996-1B4D-895F-F009E50EF734}" presName="accentRepeatNode" presStyleLbl="solidAlignAcc1" presStyleIdx="9" presStyleCnt="16"/>
      <dgm:spPr/>
      <dgm:t>
        <a:bodyPr/>
        <a:lstStyle/>
        <a:p>
          <a:endParaRPr lang="en-US"/>
        </a:p>
      </dgm:t>
    </dgm:pt>
    <dgm:pt modelId="{7139983D-83A9-AB4E-A826-E7632D137740}" type="pres">
      <dgm:prSet presAssocID="{D1BD8B79-EDD5-BF44-B6D0-538411FC75FC}" presName="text6" presStyleCnt="0"/>
      <dgm:spPr/>
    </dgm:pt>
    <dgm:pt modelId="{1D99AB0C-9A42-6844-8F88-3875083C3AC4}" type="pres">
      <dgm:prSet presAssocID="{D1BD8B79-EDD5-BF44-B6D0-538411FC75FC}" presName="textRepeatNode" presStyleLbl="alignNode1" presStyleIdx="5" presStyleCnt="8">
        <dgm:presLayoutVars>
          <dgm:chMax val="0"/>
          <dgm:chPref val="0"/>
          <dgm:bulletEnabled val="1"/>
        </dgm:presLayoutVars>
      </dgm:prSet>
      <dgm:spPr/>
      <dgm:t>
        <a:bodyPr/>
        <a:lstStyle/>
        <a:p>
          <a:endParaRPr lang="en-US"/>
        </a:p>
      </dgm:t>
    </dgm:pt>
    <dgm:pt modelId="{7E3A2C78-E352-5B4F-AEAB-047CA8363D2F}" type="pres">
      <dgm:prSet presAssocID="{D1BD8B79-EDD5-BF44-B6D0-538411FC75FC}" presName="textaccent6" presStyleCnt="0"/>
      <dgm:spPr/>
    </dgm:pt>
    <dgm:pt modelId="{C84377E1-0A91-7145-BF16-7AC2513DD827}" type="pres">
      <dgm:prSet presAssocID="{D1BD8B79-EDD5-BF44-B6D0-538411FC75FC}" presName="accentRepeatNode" presStyleLbl="solidAlignAcc1" presStyleIdx="10" presStyleCnt="16"/>
      <dgm:spPr/>
      <dgm:t>
        <a:bodyPr/>
        <a:lstStyle/>
        <a:p>
          <a:endParaRPr lang="en-US"/>
        </a:p>
      </dgm:t>
    </dgm:pt>
    <dgm:pt modelId="{3090954D-8F2D-4540-A639-38AEFC620C8E}" type="pres">
      <dgm:prSet presAssocID="{C9FFD071-864D-5842-8A8D-D3680670206B}" presName="image6" presStyleCnt="0"/>
      <dgm:spPr/>
    </dgm:pt>
    <dgm:pt modelId="{AC481BB3-0B19-574B-BFC8-DA9E10F43B0B}" type="pres">
      <dgm:prSet presAssocID="{C9FFD071-864D-5842-8A8D-D3680670206B}" presName="imageRepeatNode" presStyleLbl="alignAcc1" presStyleIdx="5" presStyleCnt="8"/>
      <dgm:spPr/>
      <dgm:t>
        <a:bodyPr/>
        <a:lstStyle/>
        <a:p>
          <a:endParaRPr lang="en-US"/>
        </a:p>
      </dgm:t>
    </dgm:pt>
    <dgm:pt modelId="{77031C69-430F-144F-B3D7-A8FBA43BDF68}" type="pres">
      <dgm:prSet presAssocID="{C9FFD071-864D-5842-8A8D-D3680670206B}" presName="imageaccent6" presStyleCnt="0"/>
      <dgm:spPr/>
    </dgm:pt>
    <dgm:pt modelId="{536E0299-A848-BF48-973A-13211C4AE8CF}" type="pres">
      <dgm:prSet presAssocID="{C9FFD071-864D-5842-8A8D-D3680670206B}" presName="accentRepeatNode" presStyleLbl="solidAlignAcc1" presStyleIdx="11" presStyleCnt="16"/>
      <dgm:spPr/>
      <dgm:t>
        <a:bodyPr/>
        <a:lstStyle/>
        <a:p>
          <a:endParaRPr lang="en-US"/>
        </a:p>
      </dgm:t>
    </dgm:pt>
    <dgm:pt modelId="{DCCF4CD7-CC14-5241-A6AD-F9A27423F3DA}" type="pres">
      <dgm:prSet presAssocID="{D0F7AD1B-C47F-ED43-8E68-E068B9785F9E}" presName="text7" presStyleCnt="0"/>
      <dgm:spPr/>
    </dgm:pt>
    <dgm:pt modelId="{CF5AD35B-C5BF-E341-B52A-56B4E9A5FA2A}" type="pres">
      <dgm:prSet presAssocID="{D0F7AD1B-C47F-ED43-8E68-E068B9785F9E}" presName="textRepeatNode" presStyleLbl="alignNode1" presStyleIdx="6" presStyleCnt="8">
        <dgm:presLayoutVars>
          <dgm:chMax val="0"/>
          <dgm:chPref val="0"/>
          <dgm:bulletEnabled val="1"/>
        </dgm:presLayoutVars>
      </dgm:prSet>
      <dgm:spPr/>
      <dgm:t>
        <a:bodyPr/>
        <a:lstStyle/>
        <a:p>
          <a:endParaRPr lang="en-US"/>
        </a:p>
      </dgm:t>
    </dgm:pt>
    <dgm:pt modelId="{C89B428D-DEE3-F84E-9B18-003D370FF0B1}" type="pres">
      <dgm:prSet presAssocID="{D0F7AD1B-C47F-ED43-8E68-E068B9785F9E}" presName="textaccent7" presStyleCnt="0"/>
      <dgm:spPr/>
    </dgm:pt>
    <dgm:pt modelId="{42977F1C-5E4D-594F-A0D7-D009E83CCD30}" type="pres">
      <dgm:prSet presAssocID="{D0F7AD1B-C47F-ED43-8E68-E068B9785F9E}" presName="accentRepeatNode" presStyleLbl="solidAlignAcc1" presStyleIdx="12" presStyleCnt="16"/>
      <dgm:spPr/>
      <dgm:t>
        <a:bodyPr/>
        <a:lstStyle/>
        <a:p>
          <a:endParaRPr lang="en-US"/>
        </a:p>
      </dgm:t>
    </dgm:pt>
    <dgm:pt modelId="{B881F0B8-A23E-5C42-A198-3511301EF564}" type="pres">
      <dgm:prSet presAssocID="{10678A05-9F36-CE46-A2C0-1712492D0B2A}" presName="image7" presStyleCnt="0"/>
      <dgm:spPr/>
    </dgm:pt>
    <dgm:pt modelId="{015CE2EA-9B5F-7B42-A80C-ACEA5BFAF386}" type="pres">
      <dgm:prSet presAssocID="{10678A05-9F36-CE46-A2C0-1712492D0B2A}" presName="imageRepeatNode" presStyleLbl="alignAcc1" presStyleIdx="6" presStyleCnt="8"/>
      <dgm:spPr/>
      <dgm:t>
        <a:bodyPr/>
        <a:lstStyle/>
        <a:p>
          <a:endParaRPr lang="en-US"/>
        </a:p>
      </dgm:t>
    </dgm:pt>
    <dgm:pt modelId="{DCAEB3FA-A335-DC42-B264-5B3E29F5D693}" type="pres">
      <dgm:prSet presAssocID="{10678A05-9F36-CE46-A2C0-1712492D0B2A}" presName="imageaccent7" presStyleCnt="0"/>
      <dgm:spPr/>
    </dgm:pt>
    <dgm:pt modelId="{8B837E38-EB58-4644-9FFD-9A39375D222C}" type="pres">
      <dgm:prSet presAssocID="{10678A05-9F36-CE46-A2C0-1712492D0B2A}" presName="accentRepeatNode" presStyleLbl="solidAlignAcc1" presStyleIdx="13" presStyleCnt="16"/>
      <dgm:spPr/>
      <dgm:t>
        <a:bodyPr/>
        <a:lstStyle/>
        <a:p>
          <a:endParaRPr lang="en-US"/>
        </a:p>
      </dgm:t>
    </dgm:pt>
    <dgm:pt modelId="{AEC9A05B-BFB6-774D-8CC3-DEAE814490CD}" type="pres">
      <dgm:prSet presAssocID="{5A1E9104-5E6B-CE4F-B897-E76F6A2984B2}" presName="text8" presStyleCnt="0"/>
      <dgm:spPr/>
    </dgm:pt>
    <dgm:pt modelId="{435F289C-E08F-364E-8765-3A0924A43B72}" type="pres">
      <dgm:prSet presAssocID="{5A1E9104-5E6B-CE4F-B897-E76F6A2984B2}" presName="textRepeatNode" presStyleLbl="alignNode1" presStyleIdx="7" presStyleCnt="8">
        <dgm:presLayoutVars>
          <dgm:chMax val="0"/>
          <dgm:chPref val="0"/>
          <dgm:bulletEnabled val="1"/>
        </dgm:presLayoutVars>
      </dgm:prSet>
      <dgm:spPr/>
      <dgm:t>
        <a:bodyPr/>
        <a:lstStyle/>
        <a:p>
          <a:endParaRPr lang="en-US"/>
        </a:p>
      </dgm:t>
    </dgm:pt>
    <dgm:pt modelId="{E04D1A83-2ADD-8845-8DE3-76F1ED346D7F}" type="pres">
      <dgm:prSet presAssocID="{5A1E9104-5E6B-CE4F-B897-E76F6A2984B2}" presName="textaccent8" presStyleCnt="0"/>
      <dgm:spPr/>
    </dgm:pt>
    <dgm:pt modelId="{40FAEB30-9290-4B48-80E3-7CC50308B747}" type="pres">
      <dgm:prSet presAssocID="{5A1E9104-5E6B-CE4F-B897-E76F6A2984B2}" presName="accentRepeatNode" presStyleLbl="solidAlignAcc1" presStyleIdx="14" presStyleCnt="16"/>
      <dgm:spPr/>
      <dgm:t>
        <a:bodyPr/>
        <a:lstStyle/>
        <a:p>
          <a:endParaRPr lang="en-US"/>
        </a:p>
      </dgm:t>
    </dgm:pt>
    <dgm:pt modelId="{BAAC717E-86E9-8A4B-A616-9ABC769C6349}" type="pres">
      <dgm:prSet presAssocID="{AC90D9C8-F1FD-A745-A73B-3B883E141B25}" presName="image8" presStyleCnt="0"/>
      <dgm:spPr/>
    </dgm:pt>
    <dgm:pt modelId="{FF0006E8-5249-D34D-A56A-C7C9DB5BC1FD}" type="pres">
      <dgm:prSet presAssocID="{AC90D9C8-F1FD-A745-A73B-3B883E141B25}" presName="imageRepeatNode" presStyleLbl="alignAcc1" presStyleIdx="7" presStyleCnt="8"/>
      <dgm:spPr/>
      <dgm:t>
        <a:bodyPr/>
        <a:lstStyle/>
        <a:p>
          <a:endParaRPr lang="en-US"/>
        </a:p>
      </dgm:t>
    </dgm:pt>
    <dgm:pt modelId="{1E3A647A-9225-7E45-84E3-9951AF0DC090}" type="pres">
      <dgm:prSet presAssocID="{AC90D9C8-F1FD-A745-A73B-3B883E141B25}" presName="imageaccent8" presStyleCnt="0"/>
      <dgm:spPr/>
    </dgm:pt>
    <dgm:pt modelId="{3B807E53-54F9-8048-8694-3E2013E45F48}" type="pres">
      <dgm:prSet presAssocID="{AC90D9C8-F1FD-A745-A73B-3B883E141B25}" presName="accentRepeatNode" presStyleLbl="solidAlignAcc1" presStyleIdx="15" presStyleCnt="16"/>
      <dgm:spPr/>
      <dgm:t>
        <a:bodyPr/>
        <a:lstStyle/>
        <a:p>
          <a:endParaRPr lang="en-US"/>
        </a:p>
      </dgm:t>
    </dgm:pt>
  </dgm:ptLst>
  <dgm:cxnLst>
    <dgm:cxn modelId="{00B4C7C1-BA92-CE41-949A-6E6DDAF5E9B6}" type="presOf" srcId="{194B8143-032B-B543-B638-36B1A7E740F8}" destId="{0F9D633E-D32C-1449-8954-360AB5913720}" srcOrd="0" destOrd="0" presId="urn:microsoft.com/office/officeart/2008/layout/HexagonCluster"/>
    <dgm:cxn modelId="{D7C16A48-988D-824B-81A4-743251735441}" type="presOf" srcId="{3DA3E152-D43A-6B4D-9A20-1385CCAB6213}" destId="{A600F698-65D4-024D-9AB7-DD9FD78B13C5}" srcOrd="0" destOrd="0" presId="urn:microsoft.com/office/officeart/2008/layout/HexagonCluster"/>
    <dgm:cxn modelId="{284FCF4A-318D-DF4F-9430-05A726066FD1}" srcId="{891EA2B9-E73C-5244-B27E-7F4E60855721}" destId="{F0CB95A2-82B5-764B-A8C8-16B31EB3B270}" srcOrd="1" destOrd="0" parTransId="{56094611-8480-1D40-AD3C-0B7E86DA01DC}" sibTransId="{C1616176-E2CF-AA43-BE02-79C3EF354CD2}"/>
    <dgm:cxn modelId="{79A0E201-76E9-BE46-851D-4CED44C1DDB2}" type="presOf" srcId="{C9FFD071-864D-5842-8A8D-D3680670206B}" destId="{AC481BB3-0B19-574B-BFC8-DA9E10F43B0B}" srcOrd="0" destOrd="0" presId="urn:microsoft.com/office/officeart/2008/layout/HexagonCluster"/>
    <dgm:cxn modelId="{E8808899-6C1B-D246-AEC1-5DBB195C921F}" type="presOf" srcId="{5A1E9104-5E6B-CE4F-B897-E76F6A2984B2}" destId="{435F289C-E08F-364E-8765-3A0924A43B72}" srcOrd="0" destOrd="0" presId="urn:microsoft.com/office/officeart/2008/layout/HexagonCluster"/>
    <dgm:cxn modelId="{EC0FAF03-8470-9B41-8C83-ACA1F7D5EED6}" srcId="{891EA2B9-E73C-5244-B27E-7F4E60855721}" destId="{5A1E9104-5E6B-CE4F-B897-E76F6A2984B2}" srcOrd="7" destOrd="0" parTransId="{BA802954-A24F-1A49-8B81-1396BA75ECBC}" sibTransId="{AC90D9C8-F1FD-A745-A73B-3B883E141B25}"/>
    <dgm:cxn modelId="{68F77205-8FB4-344B-96D4-70D6FF3F9CA3}" type="presOf" srcId="{7DF64D6A-B8BA-7745-9E7F-A8BD345F9763}" destId="{1FABB344-F371-5F4E-95CD-2F46860B1D88}" srcOrd="0" destOrd="0" presId="urn:microsoft.com/office/officeart/2008/layout/HexagonCluster"/>
    <dgm:cxn modelId="{B7B7C795-ABF6-2140-BAFE-7919D399C2EF}" type="presOf" srcId="{6D5EBB8D-B375-0449-A16A-DCB31B0D383B}" destId="{8FE3FE70-77D7-F743-BBB9-3F8C9C74A491}" srcOrd="0" destOrd="0" presId="urn:microsoft.com/office/officeart/2008/layout/HexagonCluster"/>
    <dgm:cxn modelId="{79B5B9B3-D178-D74E-8CAA-FF6D77048319}" type="presOf" srcId="{81ADDC65-1A78-4B47-BA6F-FF724D75D399}" destId="{41E5D8A2-9BC8-FB4C-A733-FF75CEEE4CCD}" srcOrd="0" destOrd="0" presId="urn:microsoft.com/office/officeart/2008/layout/HexagonCluster"/>
    <dgm:cxn modelId="{D2C8BC19-4D81-AB45-BF9C-030768E43229}" type="presOf" srcId="{C1616176-E2CF-AA43-BE02-79C3EF354CD2}" destId="{881D9651-A28C-DD4C-9D57-9CF0D0A4A0A0}" srcOrd="0" destOrd="0" presId="urn:microsoft.com/office/officeart/2008/layout/HexagonCluster"/>
    <dgm:cxn modelId="{1B27E7A2-BF9B-4B46-B647-052D5FA1C8E7}" type="presOf" srcId="{D1BD8B79-EDD5-BF44-B6D0-538411FC75FC}" destId="{1D99AB0C-9A42-6844-8F88-3875083C3AC4}" srcOrd="0" destOrd="0" presId="urn:microsoft.com/office/officeart/2008/layout/HexagonCluster"/>
    <dgm:cxn modelId="{86391DB3-7355-2B47-BB23-879D0E99DC61}" type="presOf" srcId="{10678A05-9F36-CE46-A2C0-1712492D0B2A}" destId="{015CE2EA-9B5F-7B42-A80C-ACEA5BFAF386}" srcOrd="0" destOrd="0" presId="urn:microsoft.com/office/officeart/2008/layout/HexagonCluster"/>
    <dgm:cxn modelId="{67DEEEB6-C58E-C743-8488-D0F0EC12053A}" srcId="{891EA2B9-E73C-5244-B27E-7F4E60855721}" destId="{D1BD8B79-EDD5-BF44-B6D0-538411FC75FC}" srcOrd="5" destOrd="0" parTransId="{D19ABCEE-3736-394B-85F3-29A912A96DAB}" sibTransId="{C9FFD071-864D-5842-8A8D-D3680670206B}"/>
    <dgm:cxn modelId="{6F19AE81-F3AF-4842-8816-CFCE9A2D8C33}" type="presOf" srcId="{D0F7AD1B-C47F-ED43-8E68-E068B9785F9E}" destId="{CF5AD35B-C5BF-E341-B52A-56B4E9A5FA2A}" srcOrd="0" destOrd="0" presId="urn:microsoft.com/office/officeart/2008/layout/HexagonCluster"/>
    <dgm:cxn modelId="{1B8AB776-890D-7B43-9D29-ECC1ADA494B1}" srcId="{891EA2B9-E73C-5244-B27E-7F4E60855721}" destId="{7DF64D6A-B8BA-7745-9E7F-A8BD345F9763}" srcOrd="0" destOrd="0" parTransId="{F37E1605-96F2-7B42-8B28-E54B4F995F7F}" sibTransId="{3DA3E152-D43A-6B4D-9A20-1385CCAB6213}"/>
    <dgm:cxn modelId="{7819E9EB-C317-B245-BCFA-BDFD76C8908C}" type="presOf" srcId="{AC90D9C8-F1FD-A745-A73B-3B883E141B25}" destId="{FF0006E8-5249-D34D-A56A-C7C9DB5BC1FD}" srcOrd="0" destOrd="0" presId="urn:microsoft.com/office/officeart/2008/layout/HexagonCluster"/>
    <dgm:cxn modelId="{BC557C03-E5BA-E94F-B133-415D8D2C9FE5}" srcId="{891EA2B9-E73C-5244-B27E-7F4E60855721}" destId="{3D151A5E-D85A-D04C-8E56-9485E2A6B3F9}" srcOrd="4" destOrd="0" parTransId="{AAD2C1ED-F069-584B-9F2E-E9B76F47F626}" sibTransId="{BA94EED3-E996-1B4D-895F-F009E50EF734}"/>
    <dgm:cxn modelId="{2F99FEE6-E135-7A49-8294-C9D5F8C06738}" type="presOf" srcId="{5C94607F-4AEC-EA44-8653-917E59F229EC}" destId="{B3038650-38FD-7F40-B3E4-5017E797A799}" srcOrd="0" destOrd="0" presId="urn:microsoft.com/office/officeart/2008/layout/HexagonCluster"/>
    <dgm:cxn modelId="{605CC2D4-56D2-1941-850F-F1B7DA65470A}" srcId="{891EA2B9-E73C-5244-B27E-7F4E60855721}" destId="{6D5EBB8D-B375-0449-A16A-DCB31B0D383B}" srcOrd="3" destOrd="0" parTransId="{7877B461-6FCE-B340-B59E-927B2C34B2CB}" sibTransId="{81ADDC65-1A78-4B47-BA6F-FF724D75D399}"/>
    <dgm:cxn modelId="{43922B7E-2EB5-0440-966A-868B078E903D}" type="presOf" srcId="{BA94EED3-E996-1B4D-895F-F009E50EF734}" destId="{975D842D-321D-5847-AD29-3FD2697837E2}" srcOrd="0" destOrd="0" presId="urn:microsoft.com/office/officeart/2008/layout/HexagonCluster"/>
    <dgm:cxn modelId="{931D87CE-454D-F54E-86C7-BD09FBF13B2C}" srcId="{891EA2B9-E73C-5244-B27E-7F4E60855721}" destId="{194B8143-032B-B543-B638-36B1A7E740F8}" srcOrd="2" destOrd="0" parTransId="{4C0777C7-FA18-184C-BC7E-E6C93EC6F33D}" sibTransId="{5C94607F-4AEC-EA44-8653-917E59F229EC}"/>
    <dgm:cxn modelId="{41152145-C2A9-0D42-BFD3-6A8DF580A465}" type="presOf" srcId="{891EA2B9-E73C-5244-B27E-7F4E60855721}" destId="{646F3B1F-1CB2-D94D-8F0E-ACCA9051F424}" srcOrd="0" destOrd="0" presId="urn:microsoft.com/office/officeart/2008/layout/HexagonCluster"/>
    <dgm:cxn modelId="{56C67B28-1E1E-5A42-BBC8-955DDD927FB9}" type="presOf" srcId="{3D151A5E-D85A-D04C-8E56-9485E2A6B3F9}" destId="{4A7B9945-EB08-7F44-88F6-3F3DA6ECC9D2}" srcOrd="0" destOrd="0" presId="urn:microsoft.com/office/officeart/2008/layout/HexagonCluster"/>
    <dgm:cxn modelId="{DD26CF7A-E54B-4949-9119-0FD8F070DE58}" type="presOf" srcId="{F0CB95A2-82B5-764B-A8C8-16B31EB3B270}" destId="{A14342CE-B005-D240-84E1-36778599161B}" srcOrd="0" destOrd="0" presId="urn:microsoft.com/office/officeart/2008/layout/HexagonCluster"/>
    <dgm:cxn modelId="{7EB6547D-33F5-1B44-B3D3-76495A4DF190}" srcId="{891EA2B9-E73C-5244-B27E-7F4E60855721}" destId="{D0F7AD1B-C47F-ED43-8E68-E068B9785F9E}" srcOrd="6" destOrd="0" parTransId="{DB1CA76B-EE16-5B43-B9D1-191389025E1A}" sibTransId="{10678A05-9F36-CE46-A2C0-1712492D0B2A}"/>
    <dgm:cxn modelId="{4CDDCF21-776D-4742-B640-8B7BFF43D5FD}" type="presParOf" srcId="{646F3B1F-1CB2-D94D-8F0E-ACCA9051F424}" destId="{5EC0B8A7-CDCC-624D-8B9A-4BAEF33BD4C7}" srcOrd="0" destOrd="0" presId="urn:microsoft.com/office/officeart/2008/layout/HexagonCluster"/>
    <dgm:cxn modelId="{0A278137-2944-9147-87A9-93C2ACFC3015}" type="presParOf" srcId="{5EC0B8A7-CDCC-624D-8B9A-4BAEF33BD4C7}" destId="{1FABB344-F371-5F4E-95CD-2F46860B1D88}" srcOrd="0" destOrd="0" presId="urn:microsoft.com/office/officeart/2008/layout/HexagonCluster"/>
    <dgm:cxn modelId="{63DD3A88-CC3E-3948-B435-FE9EC1A918F4}" type="presParOf" srcId="{646F3B1F-1CB2-D94D-8F0E-ACCA9051F424}" destId="{E6683087-025C-5D40-81C1-E7AC496AF5D7}" srcOrd="1" destOrd="0" presId="urn:microsoft.com/office/officeart/2008/layout/HexagonCluster"/>
    <dgm:cxn modelId="{97EF6437-E28C-7047-A060-2D84ECAB9ADB}" type="presParOf" srcId="{E6683087-025C-5D40-81C1-E7AC496AF5D7}" destId="{9BB16B9E-6E07-AD42-8ED3-C2310D130166}" srcOrd="0" destOrd="0" presId="urn:microsoft.com/office/officeart/2008/layout/HexagonCluster"/>
    <dgm:cxn modelId="{D1F2DAF9-731B-C549-A644-7ABA019024F0}" type="presParOf" srcId="{646F3B1F-1CB2-D94D-8F0E-ACCA9051F424}" destId="{DA231231-2721-864F-8219-F06683B162F4}" srcOrd="2" destOrd="0" presId="urn:microsoft.com/office/officeart/2008/layout/HexagonCluster"/>
    <dgm:cxn modelId="{65A09C7E-2801-8945-B570-AB09AC9BB7D5}" type="presParOf" srcId="{DA231231-2721-864F-8219-F06683B162F4}" destId="{A600F698-65D4-024D-9AB7-DD9FD78B13C5}" srcOrd="0" destOrd="0" presId="urn:microsoft.com/office/officeart/2008/layout/HexagonCluster"/>
    <dgm:cxn modelId="{28759BA4-D946-1641-9823-A0C952D02969}" type="presParOf" srcId="{646F3B1F-1CB2-D94D-8F0E-ACCA9051F424}" destId="{A890F16F-54E6-6F44-82AB-B2CBEF034A7A}" srcOrd="3" destOrd="0" presId="urn:microsoft.com/office/officeart/2008/layout/HexagonCluster"/>
    <dgm:cxn modelId="{D97B201A-C9DA-C24E-ACB2-18D16D356A94}" type="presParOf" srcId="{A890F16F-54E6-6F44-82AB-B2CBEF034A7A}" destId="{3B233938-E07F-8F40-B56A-D60BD0D2DD29}" srcOrd="0" destOrd="0" presId="urn:microsoft.com/office/officeart/2008/layout/HexagonCluster"/>
    <dgm:cxn modelId="{82F1CC28-7175-E544-A8E8-AF4F50C7872B}" type="presParOf" srcId="{646F3B1F-1CB2-D94D-8F0E-ACCA9051F424}" destId="{DDE47CB1-3DFB-C44D-9A51-00325F775F08}" srcOrd="4" destOrd="0" presId="urn:microsoft.com/office/officeart/2008/layout/HexagonCluster"/>
    <dgm:cxn modelId="{6E247EF4-6967-FF43-B1FD-D870CBC1BC84}" type="presParOf" srcId="{DDE47CB1-3DFB-C44D-9A51-00325F775F08}" destId="{A14342CE-B005-D240-84E1-36778599161B}" srcOrd="0" destOrd="0" presId="urn:microsoft.com/office/officeart/2008/layout/HexagonCluster"/>
    <dgm:cxn modelId="{34054EEC-D461-F449-B028-4BDDE0543CB7}" type="presParOf" srcId="{646F3B1F-1CB2-D94D-8F0E-ACCA9051F424}" destId="{0B343DAD-AE91-E74F-8C72-0CDDBB9A22E9}" srcOrd="5" destOrd="0" presId="urn:microsoft.com/office/officeart/2008/layout/HexagonCluster"/>
    <dgm:cxn modelId="{7BC200A6-4485-E44C-9A69-EAFB58EB8F47}" type="presParOf" srcId="{0B343DAD-AE91-E74F-8C72-0CDDBB9A22E9}" destId="{8845E658-A38A-1949-9CA3-990E8CA80F4B}" srcOrd="0" destOrd="0" presId="urn:microsoft.com/office/officeart/2008/layout/HexagonCluster"/>
    <dgm:cxn modelId="{081070F1-6FC1-A142-993C-83781FCBAA2B}" type="presParOf" srcId="{646F3B1F-1CB2-D94D-8F0E-ACCA9051F424}" destId="{73B08D2B-D007-7A4D-B568-E2C6E766DE15}" srcOrd="6" destOrd="0" presId="urn:microsoft.com/office/officeart/2008/layout/HexagonCluster"/>
    <dgm:cxn modelId="{3B2EA441-B6FD-5549-9E76-B2D90A1F91AD}" type="presParOf" srcId="{73B08D2B-D007-7A4D-B568-E2C6E766DE15}" destId="{881D9651-A28C-DD4C-9D57-9CF0D0A4A0A0}" srcOrd="0" destOrd="0" presId="urn:microsoft.com/office/officeart/2008/layout/HexagonCluster"/>
    <dgm:cxn modelId="{0BBA045D-4FA1-3342-89CC-200BFF85E86F}" type="presParOf" srcId="{646F3B1F-1CB2-D94D-8F0E-ACCA9051F424}" destId="{40DB36EB-7BC1-9E4F-9235-699B6423D620}" srcOrd="7" destOrd="0" presId="urn:microsoft.com/office/officeart/2008/layout/HexagonCluster"/>
    <dgm:cxn modelId="{B3858883-4A79-4244-B257-F29A3CB71F03}" type="presParOf" srcId="{40DB36EB-7BC1-9E4F-9235-699B6423D620}" destId="{E69CE5EF-8E8F-E54B-9202-B312A6E70FC5}" srcOrd="0" destOrd="0" presId="urn:microsoft.com/office/officeart/2008/layout/HexagonCluster"/>
    <dgm:cxn modelId="{6E2B139B-4781-6649-B562-2ADA0E44CFFD}" type="presParOf" srcId="{646F3B1F-1CB2-D94D-8F0E-ACCA9051F424}" destId="{D6ED8B09-0B2C-DD43-9AB8-4F9B8C1B9580}" srcOrd="8" destOrd="0" presId="urn:microsoft.com/office/officeart/2008/layout/HexagonCluster"/>
    <dgm:cxn modelId="{ED89A745-5A65-0649-A64D-EEE3991D2DDB}" type="presParOf" srcId="{D6ED8B09-0B2C-DD43-9AB8-4F9B8C1B9580}" destId="{0F9D633E-D32C-1449-8954-360AB5913720}" srcOrd="0" destOrd="0" presId="urn:microsoft.com/office/officeart/2008/layout/HexagonCluster"/>
    <dgm:cxn modelId="{611BD322-3506-F04C-BDDB-CB8B45E9BE16}" type="presParOf" srcId="{646F3B1F-1CB2-D94D-8F0E-ACCA9051F424}" destId="{C7F55FE8-5755-424F-884B-1A7726233ED0}" srcOrd="9" destOrd="0" presId="urn:microsoft.com/office/officeart/2008/layout/HexagonCluster"/>
    <dgm:cxn modelId="{DDB525F0-4225-B541-B9DF-7E7DDCBB235F}" type="presParOf" srcId="{C7F55FE8-5755-424F-884B-1A7726233ED0}" destId="{3ABB4529-21F0-1E43-A3D2-861E56870791}" srcOrd="0" destOrd="0" presId="urn:microsoft.com/office/officeart/2008/layout/HexagonCluster"/>
    <dgm:cxn modelId="{BF0B73B3-FAD0-2241-A702-9FF691EF578B}" type="presParOf" srcId="{646F3B1F-1CB2-D94D-8F0E-ACCA9051F424}" destId="{6FF24D93-2338-EC42-8922-7463B4178744}" srcOrd="10" destOrd="0" presId="urn:microsoft.com/office/officeart/2008/layout/HexagonCluster"/>
    <dgm:cxn modelId="{3754EA62-DD95-8146-86F8-944DE477D411}" type="presParOf" srcId="{6FF24D93-2338-EC42-8922-7463B4178744}" destId="{B3038650-38FD-7F40-B3E4-5017E797A799}" srcOrd="0" destOrd="0" presId="urn:microsoft.com/office/officeart/2008/layout/HexagonCluster"/>
    <dgm:cxn modelId="{20505BE1-75C9-C440-BAA1-C553AC480C08}" type="presParOf" srcId="{646F3B1F-1CB2-D94D-8F0E-ACCA9051F424}" destId="{F6119847-2773-7147-988C-97C218279866}" srcOrd="11" destOrd="0" presId="urn:microsoft.com/office/officeart/2008/layout/HexagonCluster"/>
    <dgm:cxn modelId="{294954E1-9A78-EE47-AF89-22C83816A61B}" type="presParOf" srcId="{F6119847-2773-7147-988C-97C218279866}" destId="{E3437C5C-CEE5-0147-A256-B09BCF60FA71}" srcOrd="0" destOrd="0" presId="urn:microsoft.com/office/officeart/2008/layout/HexagonCluster"/>
    <dgm:cxn modelId="{6F528BE2-D5A6-8241-802E-55696F23B817}" type="presParOf" srcId="{646F3B1F-1CB2-D94D-8F0E-ACCA9051F424}" destId="{A05B0F80-97A5-7941-A2DD-CFCF8C6A3986}" srcOrd="12" destOrd="0" presId="urn:microsoft.com/office/officeart/2008/layout/HexagonCluster"/>
    <dgm:cxn modelId="{1195B2B6-5D5D-9D4E-9567-37E25E59C75D}" type="presParOf" srcId="{A05B0F80-97A5-7941-A2DD-CFCF8C6A3986}" destId="{8FE3FE70-77D7-F743-BBB9-3F8C9C74A491}" srcOrd="0" destOrd="0" presId="urn:microsoft.com/office/officeart/2008/layout/HexagonCluster"/>
    <dgm:cxn modelId="{F3B6DD2A-EAD3-204A-AF16-647384A2B66E}" type="presParOf" srcId="{646F3B1F-1CB2-D94D-8F0E-ACCA9051F424}" destId="{0E912C63-BFAA-BC48-92B6-EF7C8EF9E433}" srcOrd="13" destOrd="0" presId="urn:microsoft.com/office/officeart/2008/layout/HexagonCluster"/>
    <dgm:cxn modelId="{A6093B9F-6BFB-094A-AD2E-C1F22A40241A}" type="presParOf" srcId="{0E912C63-BFAA-BC48-92B6-EF7C8EF9E433}" destId="{05ED011E-DCBB-EA4F-B1EE-2C5933FF0A89}" srcOrd="0" destOrd="0" presId="urn:microsoft.com/office/officeart/2008/layout/HexagonCluster"/>
    <dgm:cxn modelId="{C929443C-3FD8-2640-880B-CD464B59DBD8}" type="presParOf" srcId="{646F3B1F-1CB2-D94D-8F0E-ACCA9051F424}" destId="{600A73FD-95F3-4E4E-9B82-E5DB4515AF81}" srcOrd="14" destOrd="0" presId="urn:microsoft.com/office/officeart/2008/layout/HexagonCluster"/>
    <dgm:cxn modelId="{F2EA5C1A-50D8-E441-A3AE-A6ECFFAAF463}" type="presParOf" srcId="{600A73FD-95F3-4E4E-9B82-E5DB4515AF81}" destId="{41E5D8A2-9BC8-FB4C-A733-FF75CEEE4CCD}" srcOrd="0" destOrd="0" presId="urn:microsoft.com/office/officeart/2008/layout/HexagonCluster"/>
    <dgm:cxn modelId="{8D1B3253-C202-5C41-8F85-67755E8F7A3D}" type="presParOf" srcId="{646F3B1F-1CB2-D94D-8F0E-ACCA9051F424}" destId="{506BBB8A-B6DE-0844-A20A-507B2DBA0526}" srcOrd="15" destOrd="0" presId="urn:microsoft.com/office/officeart/2008/layout/HexagonCluster"/>
    <dgm:cxn modelId="{D999B502-5A8E-114A-B7CC-85DE53B9567F}" type="presParOf" srcId="{506BBB8A-B6DE-0844-A20A-507B2DBA0526}" destId="{53E824AB-13FF-3647-896C-76524A68C0AF}" srcOrd="0" destOrd="0" presId="urn:microsoft.com/office/officeart/2008/layout/HexagonCluster"/>
    <dgm:cxn modelId="{29296224-5415-954F-AE4C-E447DFAC8BE8}" type="presParOf" srcId="{646F3B1F-1CB2-D94D-8F0E-ACCA9051F424}" destId="{9FBE020E-1BA0-BD46-A7C3-A7E761D9C5FE}" srcOrd="16" destOrd="0" presId="urn:microsoft.com/office/officeart/2008/layout/HexagonCluster"/>
    <dgm:cxn modelId="{83BF8945-5763-1842-AD73-BEB1C078D070}" type="presParOf" srcId="{9FBE020E-1BA0-BD46-A7C3-A7E761D9C5FE}" destId="{4A7B9945-EB08-7F44-88F6-3F3DA6ECC9D2}" srcOrd="0" destOrd="0" presId="urn:microsoft.com/office/officeart/2008/layout/HexagonCluster"/>
    <dgm:cxn modelId="{C8EA3A83-5BA6-EE4B-B4C7-AA7AEE8D40E7}" type="presParOf" srcId="{646F3B1F-1CB2-D94D-8F0E-ACCA9051F424}" destId="{413AD82F-1953-7742-ACDF-033C56BD8C45}" srcOrd="17" destOrd="0" presId="urn:microsoft.com/office/officeart/2008/layout/HexagonCluster"/>
    <dgm:cxn modelId="{F253A623-E473-0F4C-AAF6-827EACA84320}" type="presParOf" srcId="{413AD82F-1953-7742-ACDF-033C56BD8C45}" destId="{E6B673CC-1323-CC46-A41F-3B5E443FB012}" srcOrd="0" destOrd="0" presId="urn:microsoft.com/office/officeart/2008/layout/HexagonCluster"/>
    <dgm:cxn modelId="{846E92DE-7B89-9844-A7CD-66D2B523C76C}" type="presParOf" srcId="{646F3B1F-1CB2-D94D-8F0E-ACCA9051F424}" destId="{7812FD03-6C64-0B4F-A47D-C6EDE61D0870}" srcOrd="18" destOrd="0" presId="urn:microsoft.com/office/officeart/2008/layout/HexagonCluster"/>
    <dgm:cxn modelId="{A3D2F328-EE6D-0B43-9878-A2EC69938E6E}" type="presParOf" srcId="{7812FD03-6C64-0B4F-A47D-C6EDE61D0870}" destId="{975D842D-321D-5847-AD29-3FD2697837E2}" srcOrd="0" destOrd="0" presId="urn:microsoft.com/office/officeart/2008/layout/HexagonCluster"/>
    <dgm:cxn modelId="{E80A10AB-4FFC-C34E-8CA4-A680FE1A5DE5}" type="presParOf" srcId="{646F3B1F-1CB2-D94D-8F0E-ACCA9051F424}" destId="{E0A6B303-4EC2-7243-9E33-283C88BB3FF5}" srcOrd="19" destOrd="0" presId="urn:microsoft.com/office/officeart/2008/layout/HexagonCluster"/>
    <dgm:cxn modelId="{C6BCCD0F-33B6-4D4D-BDEB-6609B25E06ED}" type="presParOf" srcId="{E0A6B303-4EC2-7243-9E33-283C88BB3FF5}" destId="{DC2AE417-0304-2F40-A44E-80EC5724383F}" srcOrd="0" destOrd="0" presId="urn:microsoft.com/office/officeart/2008/layout/HexagonCluster"/>
    <dgm:cxn modelId="{EBF59479-6811-F54E-A583-F83BE7123C7E}" type="presParOf" srcId="{646F3B1F-1CB2-D94D-8F0E-ACCA9051F424}" destId="{7139983D-83A9-AB4E-A826-E7632D137740}" srcOrd="20" destOrd="0" presId="urn:microsoft.com/office/officeart/2008/layout/HexagonCluster"/>
    <dgm:cxn modelId="{AFC67AA9-2A5A-E748-BE4A-9196F667D022}" type="presParOf" srcId="{7139983D-83A9-AB4E-A826-E7632D137740}" destId="{1D99AB0C-9A42-6844-8F88-3875083C3AC4}" srcOrd="0" destOrd="0" presId="urn:microsoft.com/office/officeart/2008/layout/HexagonCluster"/>
    <dgm:cxn modelId="{EA358651-42C7-7A48-9A86-F385C85DE43B}" type="presParOf" srcId="{646F3B1F-1CB2-D94D-8F0E-ACCA9051F424}" destId="{7E3A2C78-E352-5B4F-AEAB-047CA8363D2F}" srcOrd="21" destOrd="0" presId="urn:microsoft.com/office/officeart/2008/layout/HexagonCluster"/>
    <dgm:cxn modelId="{0DEA7896-969D-8345-A65C-D37474940C84}" type="presParOf" srcId="{7E3A2C78-E352-5B4F-AEAB-047CA8363D2F}" destId="{C84377E1-0A91-7145-BF16-7AC2513DD827}" srcOrd="0" destOrd="0" presId="urn:microsoft.com/office/officeart/2008/layout/HexagonCluster"/>
    <dgm:cxn modelId="{1B835FF9-2BB3-B844-BD52-5286FD09849A}" type="presParOf" srcId="{646F3B1F-1CB2-D94D-8F0E-ACCA9051F424}" destId="{3090954D-8F2D-4540-A639-38AEFC620C8E}" srcOrd="22" destOrd="0" presId="urn:microsoft.com/office/officeart/2008/layout/HexagonCluster"/>
    <dgm:cxn modelId="{A2182087-E0DA-F143-98EE-DEDFE733698A}" type="presParOf" srcId="{3090954D-8F2D-4540-A639-38AEFC620C8E}" destId="{AC481BB3-0B19-574B-BFC8-DA9E10F43B0B}" srcOrd="0" destOrd="0" presId="urn:microsoft.com/office/officeart/2008/layout/HexagonCluster"/>
    <dgm:cxn modelId="{87D91E33-4718-B54F-A84D-FA318315A338}" type="presParOf" srcId="{646F3B1F-1CB2-D94D-8F0E-ACCA9051F424}" destId="{77031C69-430F-144F-B3D7-A8FBA43BDF68}" srcOrd="23" destOrd="0" presId="urn:microsoft.com/office/officeart/2008/layout/HexagonCluster"/>
    <dgm:cxn modelId="{7D21CBEE-F029-7548-8F55-E57A0EE3DCC9}" type="presParOf" srcId="{77031C69-430F-144F-B3D7-A8FBA43BDF68}" destId="{536E0299-A848-BF48-973A-13211C4AE8CF}" srcOrd="0" destOrd="0" presId="urn:microsoft.com/office/officeart/2008/layout/HexagonCluster"/>
    <dgm:cxn modelId="{091C81A9-44F4-C142-8547-0621EAC7AC4D}" type="presParOf" srcId="{646F3B1F-1CB2-D94D-8F0E-ACCA9051F424}" destId="{DCCF4CD7-CC14-5241-A6AD-F9A27423F3DA}" srcOrd="24" destOrd="0" presId="urn:microsoft.com/office/officeart/2008/layout/HexagonCluster"/>
    <dgm:cxn modelId="{185880C8-C23C-7542-8C5B-F78FF6C5C937}" type="presParOf" srcId="{DCCF4CD7-CC14-5241-A6AD-F9A27423F3DA}" destId="{CF5AD35B-C5BF-E341-B52A-56B4E9A5FA2A}" srcOrd="0" destOrd="0" presId="urn:microsoft.com/office/officeart/2008/layout/HexagonCluster"/>
    <dgm:cxn modelId="{A8829F10-1D00-B14A-A3CE-F3C4AA481557}" type="presParOf" srcId="{646F3B1F-1CB2-D94D-8F0E-ACCA9051F424}" destId="{C89B428D-DEE3-F84E-9B18-003D370FF0B1}" srcOrd="25" destOrd="0" presId="urn:microsoft.com/office/officeart/2008/layout/HexagonCluster"/>
    <dgm:cxn modelId="{741E9919-B0C7-7940-824A-8D2606253C54}" type="presParOf" srcId="{C89B428D-DEE3-F84E-9B18-003D370FF0B1}" destId="{42977F1C-5E4D-594F-A0D7-D009E83CCD30}" srcOrd="0" destOrd="0" presId="urn:microsoft.com/office/officeart/2008/layout/HexagonCluster"/>
    <dgm:cxn modelId="{91281C15-7684-C44A-BEE7-E31C3891BF5C}" type="presParOf" srcId="{646F3B1F-1CB2-D94D-8F0E-ACCA9051F424}" destId="{B881F0B8-A23E-5C42-A198-3511301EF564}" srcOrd="26" destOrd="0" presId="urn:microsoft.com/office/officeart/2008/layout/HexagonCluster"/>
    <dgm:cxn modelId="{9EAF49D8-D3F2-BA40-B9C6-BD1D829FD50D}" type="presParOf" srcId="{B881F0B8-A23E-5C42-A198-3511301EF564}" destId="{015CE2EA-9B5F-7B42-A80C-ACEA5BFAF386}" srcOrd="0" destOrd="0" presId="urn:microsoft.com/office/officeart/2008/layout/HexagonCluster"/>
    <dgm:cxn modelId="{D9809E49-5C4E-DE43-B968-A04E52877635}" type="presParOf" srcId="{646F3B1F-1CB2-D94D-8F0E-ACCA9051F424}" destId="{DCAEB3FA-A335-DC42-B264-5B3E29F5D693}" srcOrd="27" destOrd="0" presId="urn:microsoft.com/office/officeart/2008/layout/HexagonCluster"/>
    <dgm:cxn modelId="{6F6C0539-3F83-524D-834B-35131F594A3E}" type="presParOf" srcId="{DCAEB3FA-A335-DC42-B264-5B3E29F5D693}" destId="{8B837E38-EB58-4644-9FFD-9A39375D222C}" srcOrd="0" destOrd="0" presId="urn:microsoft.com/office/officeart/2008/layout/HexagonCluster"/>
    <dgm:cxn modelId="{2BB49A1C-2C91-8043-A1E6-5D081E356F5D}" type="presParOf" srcId="{646F3B1F-1CB2-D94D-8F0E-ACCA9051F424}" destId="{AEC9A05B-BFB6-774D-8CC3-DEAE814490CD}" srcOrd="28" destOrd="0" presId="urn:microsoft.com/office/officeart/2008/layout/HexagonCluster"/>
    <dgm:cxn modelId="{024C27D1-52A1-7D46-BF3D-97000BF02DF1}" type="presParOf" srcId="{AEC9A05B-BFB6-774D-8CC3-DEAE814490CD}" destId="{435F289C-E08F-364E-8765-3A0924A43B72}" srcOrd="0" destOrd="0" presId="urn:microsoft.com/office/officeart/2008/layout/HexagonCluster"/>
    <dgm:cxn modelId="{8F2CAE7F-391D-9043-A0AE-85C89673100E}" type="presParOf" srcId="{646F3B1F-1CB2-D94D-8F0E-ACCA9051F424}" destId="{E04D1A83-2ADD-8845-8DE3-76F1ED346D7F}" srcOrd="29" destOrd="0" presId="urn:microsoft.com/office/officeart/2008/layout/HexagonCluster"/>
    <dgm:cxn modelId="{B2D7765A-974C-4F41-873B-1BCA36E924F7}" type="presParOf" srcId="{E04D1A83-2ADD-8845-8DE3-76F1ED346D7F}" destId="{40FAEB30-9290-4B48-80E3-7CC50308B747}" srcOrd="0" destOrd="0" presId="urn:microsoft.com/office/officeart/2008/layout/HexagonCluster"/>
    <dgm:cxn modelId="{AD9149ED-2B1D-4244-B679-8C6584720E2D}" type="presParOf" srcId="{646F3B1F-1CB2-D94D-8F0E-ACCA9051F424}" destId="{BAAC717E-86E9-8A4B-A616-9ABC769C6349}" srcOrd="30" destOrd="0" presId="urn:microsoft.com/office/officeart/2008/layout/HexagonCluster"/>
    <dgm:cxn modelId="{DED2F36B-4DD1-144E-85F8-AF42A5BF2C19}" type="presParOf" srcId="{BAAC717E-86E9-8A4B-A616-9ABC769C6349}" destId="{FF0006E8-5249-D34D-A56A-C7C9DB5BC1FD}" srcOrd="0" destOrd="0" presId="urn:microsoft.com/office/officeart/2008/layout/HexagonCluster"/>
    <dgm:cxn modelId="{B10BC26F-179B-FF4F-AC63-31FDF677D4B3}" type="presParOf" srcId="{646F3B1F-1CB2-D94D-8F0E-ACCA9051F424}" destId="{1E3A647A-9225-7E45-84E3-9951AF0DC090}" srcOrd="31" destOrd="0" presId="urn:microsoft.com/office/officeart/2008/layout/HexagonCluster"/>
    <dgm:cxn modelId="{A3F49525-A859-DD45-984D-B7506670211D}" type="presParOf" srcId="{1E3A647A-9225-7E45-84E3-9951AF0DC090}" destId="{3B807E53-54F9-8048-8694-3E2013E45F48}" srcOrd="0" destOrd="0" presId="urn:microsoft.com/office/officeart/2008/layout/HexagonCluster"/>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9CF847-B1DA-D74A-BA8C-A15A5DCB93A2}" type="doc">
      <dgm:prSet loTypeId="urn:microsoft.com/office/officeart/2005/8/layout/hierarchy6" loCatId="" qsTypeId="urn:microsoft.com/office/officeart/2005/8/quickstyle/3D7" qsCatId="3D" csTypeId="urn:microsoft.com/office/officeart/2005/8/colors/accent1_2" csCatId="accent1" phldr="1"/>
      <dgm:spPr/>
      <dgm:t>
        <a:bodyPr/>
        <a:lstStyle/>
        <a:p>
          <a:endParaRPr lang="en-US"/>
        </a:p>
      </dgm:t>
    </dgm:pt>
    <dgm:pt modelId="{F28C8469-17C1-1E4C-9A58-0E3654EB7987}">
      <dgm:prSet phldrT="[Text]" custT="1"/>
      <dgm:spPr>
        <a:solidFill>
          <a:schemeClr val="bg2">
            <a:lumMod val="90000"/>
          </a:schemeClr>
        </a:solidFill>
      </dgm:spPr>
      <dgm:t>
        <a:bodyPr/>
        <a:lstStyle/>
        <a:p>
          <a:pPr rtl="0"/>
          <a:r>
            <a:rPr lang="en-US" sz="1400" dirty="0" smtClean="0"/>
            <a:t>Detoxing, cravings, (re)lapsing; relationships; emotional changes; bodily changes; poor health; day-to-day self-care; keeping house; filling the void; thinking about the future</a:t>
          </a:r>
          <a:endParaRPr lang="en-US" sz="1400" dirty="0"/>
        </a:p>
      </dgm:t>
    </dgm:pt>
    <dgm:pt modelId="{95770632-7E57-5E46-9039-51F1247244CB}" type="parTrans" cxnId="{31272E4A-114A-DA4B-990D-E7B341FD7685}">
      <dgm:prSet/>
      <dgm:spPr/>
      <dgm:t>
        <a:bodyPr/>
        <a:lstStyle/>
        <a:p>
          <a:endParaRPr lang="en-US"/>
        </a:p>
      </dgm:t>
    </dgm:pt>
    <dgm:pt modelId="{24183A30-DD22-B841-A462-4D4193904727}" type="sibTrans" cxnId="{31272E4A-114A-DA4B-990D-E7B341FD7685}">
      <dgm:prSet/>
      <dgm:spPr/>
      <dgm:t>
        <a:bodyPr/>
        <a:lstStyle/>
        <a:p>
          <a:endParaRPr lang="en-US"/>
        </a:p>
      </dgm:t>
    </dgm:pt>
    <dgm:pt modelId="{4D0F797D-269D-794F-84D7-FC1E5570D912}">
      <dgm:prSet phldrT="[Text]" custT="1"/>
      <dgm:spPr>
        <a:solidFill>
          <a:schemeClr val="bg2">
            <a:lumMod val="90000"/>
          </a:schemeClr>
        </a:solidFill>
      </dgm:spPr>
      <dgm:t>
        <a:bodyPr/>
        <a:lstStyle/>
        <a:p>
          <a:r>
            <a:rPr lang="en-US" sz="1400" dirty="0" smtClean="0"/>
            <a:t>Sex/ gender</a:t>
          </a:r>
          <a:endParaRPr lang="en-US" sz="1400" dirty="0"/>
        </a:p>
      </dgm:t>
    </dgm:pt>
    <dgm:pt modelId="{9052A1C5-AB63-9C4D-8C4A-B6072DAC90D1}" type="parTrans" cxnId="{4CA73006-670A-F149-A3D7-4B6F69704D0F}">
      <dgm:prSet/>
      <dgm:spPr/>
      <dgm:t>
        <a:bodyPr/>
        <a:lstStyle/>
        <a:p>
          <a:endParaRPr lang="en-US"/>
        </a:p>
      </dgm:t>
    </dgm:pt>
    <dgm:pt modelId="{8EA2F4B1-DE43-8A4F-8AED-8890CF8B8CFD}" type="sibTrans" cxnId="{4CA73006-670A-F149-A3D7-4B6F69704D0F}">
      <dgm:prSet/>
      <dgm:spPr/>
      <dgm:t>
        <a:bodyPr/>
        <a:lstStyle/>
        <a:p>
          <a:endParaRPr lang="en-US"/>
        </a:p>
      </dgm:t>
    </dgm:pt>
    <dgm:pt modelId="{3524E7B1-DB76-BB4C-AA61-CB0AC2484855}">
      <dgm:prSet phldrT="[Text]"/>
      <dgm:spPr>
        <a:solidFill>
          <a:schemeClr val="tx2"/>
        </a:solidFill>
      </dgm:spPr>
      <dgm:t>
        <a:bodyPr/>
        <a:lstStyle/>
        <a:p>
          <a:r>
            <a:rPr lang="en-US" dirty="0" smtClean="0"/>
            <a:t>Challenges</a:t>
          </a:r>
          <a:endParaRPr lang="en-US" dirty="0"/>
        </a:p>
      </dgm:t>
    </dgm:pt>
    <dgm:pt modelId="{C8D6C476-A919-7343-8BA5-296EA54D6AC3}" type="parTrans" cxnId="{AE689677-B6A7-A04C-BBAB-9859F8AA7AA6}">
      <dgm:prSet/>
      <dgm:spPr/>
      <dgm:t>
        <a:bodyPr/>
        <a:lstStyle/>
        <a:p>
          <a:endParaRPr lang="en-US"/>
        </a:p>
      </dgm:t>
    </dgm:pt>
    <dgm:pt modelId="{1B7C82F8-12D8-6B49-812A-839BD3A0873B}" type="sibTrans" cxnId="{AE689677-B6A7-A04C-BBAB-9859F8AA7AA6}">
      <dgm:prSet/>
      <dgm:spPr/>
      <dgm:t>
        <a:bodyPr/>
        <a:lstStyle/>
        <a:p>
          <a:endParaRPr lang="en-US"/>
        </a:p>
      </dgm:t>
    </dgm:pt>
    <dgm:pt modelId="{84E59A8B-288A-8240-A731-F4D2EA28F960}">
      <dgm:prSet phldrT="[Text]"/>
      <dgm:spPr>
        <a:solidFill>
          <a:schemeClr val="tx2"/>
        </a:solidFill>
      </dgm:spPr>
      <dgm:t>
        <a:bodyPr/>
        <a:lstStyle/>
        <a:p>
          <a:endParaRPr lang="en-US" dirty="0"/>
        </a:p>
      </dgm:t>
    </dgm:pt>
    <dgm:pt modelId="{803ADE83-27C0-AF43-819E-130A82C4C2F6}" type="parTrans" cxnId="{61F1487F-FF62-9F48-AEDB-A4CE69B1A2AA}">
      <dgm:prSet/>
      <dgm:spPr/>
      <dgm:t>
        <a:bodyPr/>
        <a:lstStyle/>
        <a:p>
          <a:endParaRPr lang="en-US"/>
        </a:p>
      </dgm:t>
    </dgm:pt>
    <dgm:pt modelId="{EADDE993-E7E3-AA43-82D0-DE2C1C6EB67E}" type="sibTrans" cxnId="{61F1487F-FF62-9F48-AEDB-A4CE69B1A2AA}">
      <dgm:prSet/>
      <dgm:spPr/>
      <dgm:t>
        <a:bodyPr/>
        <a:lstStyle/>
        <a:p>
          <a:endParaRPr lang="en-US"/>
        </a:p>
      </dgm:t>
    </dgm:pt>
    <dgm:pt modelId="{59B17EFB-4CEE-9F40-A28B-513175EE5D5C}">
      <dgm:prSet phldrT="[Text]"/>
      <dgm:spPr>
        <a:solidFill>
          <a:schemeClr val="tx2"/>
        </a:solidFill>
      </dgm:spPr>
      <dgm:t>
        <a:bodyPr/>
        <a:lstStyle/>
        <a:p>
          <a:r>
            <a:rPr lang="en-US" dirty="0" smtClean="0"/>
            <a:t>Interacting factors</a:t>
          </a:r>
          <a:endParaRPr lang="en-US" dirty="0"/>
        </a:p>
      </dgm:t>
    </dgm:pt>
    <dgm:pt modelId="{B65FFDCE-D31F-6E44-8159-CE2AD3CD2F0C}" type="parTrans" cxnId="{5E0B2EEC-7405-0E4A-BE9D-D2264B28C836}">
      <dgm:prSet/>
      <dgm:spPr/>
      <dgm:t>
        <a:bodyPr/>
        <a:lstStyle/>
        <a:p>
          <a:endParaRPr lang="en-US"/>
        </a:p>
      </dgm:t>
    </dgm:pt>
    <dgm:pt modelId="{18FF0D2D-186E-7845-B76E-C589A63B1A52}" type="sibTrans" cxnId="{5E0B2EEC-7405-0E4A-BE9D-D2264B28C836}">
      <dgm:prSet/>
      <dgm:spPr/>
      <dgm:t>
        <a:bodyPr/>
        <a:lstStyle/>
        <a:p>
          <a:endParaRPr lang="en-US"/>
        </a:p>
      </dgm:t>
    </dgm:pt>
    <dgm:pt modelId="{13066C50-29C0-9B43-B84B-1FD2F84B6CD1}">
      <dgm:prSet phldrT="[Text]" custT="1"/>
      <dgm:spPr>
        <a:solidFill>
          <a:schemeClr val="bg2">
            <a:lumMod val="90000"/>
          </a:schemeClr>
        </a:solidFill>
      </dgm:spPr>
      <dgm:t>
        <a:bodyPr/>
        <a:lstStyle/>
        <a:p>
          <a:r>
            <a:rPr lang="en-US" sz="1400" dirty="0" smtClean="0"/>
            <a:t>Individual biographies formal support; informal support; personal relationships; drug use; stage of recovery; physical &amp; mental health; prescribed drugs; emotions; knowledge &amp; skills; meaningful activity; daily routines; income &amp; material resources; housing &amp; environment</a:t>
          </a:r>
          <a:endParaRPr lang="en-US" sz="1400" dirty="0"/>
        </a:p>
      </dgm:t>
    </dgm:pt>
    <dgm:pt modelId="{4230465D-C640-1842-994C-24FDE0984565}" type="sibTrans" cxnId="{A97EEA56-8626-0644-B9D9-312BF24381FC}">
      <dgm:prSet/>
      <dgm:spPr/>
      <dgm:t>
        <a:bodyPr/>
        <a:lstStyle/>
        <a:p>
          <a:endParaRPr lang="en-US"/>
        </a:p>
      </dgm:t>
    </dgm:pt>
    <dgm:pt modelId="{B27FB577-63F5-B147-B402-4DC4CF3FB9CE}" type="parTrans" cxnId="{A97EEA56-8626-0644-B9D9-312BF24381FC}">
      <dgm:prSet/>
      <dgm:spPr/>
      <dgm:t>
        <a:bodyPr/>
        <a:lstStyle/>
        <a:p>
          <a:endParaRPr lang="en-US"/>
        </a:p>
      </dgm:t>
    </dgm:pt>
    <dgm:pt modelId="{6632FC41-E1E0-3C4C-A4B0-E89D6EBBB7DF}" type="pres">
      <dgm:prSet presAssocID="{8A9CF847-B1DA-D74A-BA8C-A15A5DCB93A2}" presName="mainComposite" presStyleCnt="0">
        <dgm:presLayoutVars>
          <dgm:chPref val="1"/>
          <dgm:dir/>
          <dgm:animOne val="branch"/>
          <dgm:animLvl val="lvl"/>
          <dgm:resizeHandles val="exact"/>
        </dgm:presLayoutVars>
      </dgm:prSet>
      <dgm:spPr/>
      <dgm:t>
        <a:bodyPr/>
        <a:lstStyle/>
        <a:p>
          <a:endParaRPr lang="en-US"/>
        </a:p>
      </dgm:t>
    </dgm:pt>
    <dgm:pt modelId="{92DAAFD2-6993-2643-B90E-E7B8ACFF9CB0}" type="pres">
      <dgm:prSet presAssocID="{8A9CF847-B1DA-D74A-BA8C-A15A5DCB93A2}" presName="hierFlow" presStyleCnt="0"/>
      <dgm:spPr/>
      <dgm:t>
        <a:bodyPr/>
        <a:lstStyle/>
        <a:p>
          <a:endParaRPr lang="en-US"/>
        </a:p>
      </dgm:t>
    </dgm:pt>
    <dgm:pt modelId="{87C00599-274D-C042-9886-8E66C4071A31}" type="pres">
      <dgm:prSet presAssocID="{8A9CF847-B1DA-D74A-BA8C-A15A5DCB93A2}" presName="firstBuf" presStyleCnt="0"/>
      <dgm:spPr/>
      <dgm:t>
        <a:bodyPr/>
        <a:lstStyle/>
        <a:p>
          <a:endParaRPr lang="en-US"/>
        </a:p>
      </dgm:t>
    </dgm:pt>
    <dgm:pt modelId="{398C845F-755E-ED4D-AF74-4230E5BBD36B}" type="pres">
      <dgm:prSet presAssocID="{8A9CF847-B1DA-D74A-BA8C-A15A5DCB93A2}" presName="hierChild1" presStyleCnt="0">
        <dgm:presLayoutVars>
          <dgm:chPref val="1"/>
          <dgm:animOne val="branch"/>
          <dgm:animLvl val="lvl"/>
        </dgm:presLayoutVars>
      </dgm:prSet>
      <dgm:spPr/>
      <dgm:t>
        <a:bodyPr/>
        <a:lstStyle/>
        <a:p>
          <a:endParaRPr lang="en-US"/>
        </a:p>
      </dgm:t>
    </dgm:pt>
    <dgm:pt modelId="{00830428-9A80-9141-9B96-073C61A27A86}" type="pres">
      <dgm:prSet presAssocID="{F28C8469-17C1-1E4C-9A58-0E3654EB7987}" presName="Name14" presStyleCnt="0"/>
      <dgm:spPr/>
      <dgm:t>
        <a:bodyPr/>
        <a:lstStyle/>
        <a:p>
          <a:endParaRPr lang="en-US"/>
        </a:p>
      </dgm:t>
    </dgm:pt>
    <dgm:pt modelId="{5FAE86E0-CD56-6146-B577-C0D717C5AAA8}" type="pres">
      <dgm:prSet presAssocID="{F28C8469-17C1-1E4C-9A58-0E3654EB7987}" presName="level1Shape" presStyleLbl="node0" presStyleIdx="0" presStyleCnt="1" custScaleX="493852" custLinFactNeighborX="-1305" custLinFactNeighborY="25460">
        <dgm:presLayoutVars>
          <dgm:chPref val="3"/>
        </dgm:presLayoutVars>
      </dgm:prSet>
      <dgm:spPr/>
      <dgm:t>
        <a:bodyPr/>
        <a:lstStyle/>
        <a:p>
          <a:endParaRPr lang="en-US"/>
        </a:p>
      </dgm:t>
    </dgm:pt>
    <dgm:pt modelId="{B381D5A5-11A8-5046-887A-740AB97A2814}" type="pres">
      <dgm:prSet presAssocID="{F28C8469-17C1-1E4C-9A58-0E3654EB7987}" presName="hierChild2" presStyleCnt="0"/>
      <dgm:spPr/>
      <dgm:t>
        <a:bodyPr/>
        <a:lstStyle/>
        <a:p>
          <a:endParaRPr lang="en-US"/>
        </a:p>
      </dgm:t>
    </dgm:pt>
    <dgm:pt modelId="{59B1AAB3-A248-3940-A9C9-A8C371D67DB9}" type="pres">
      <dgm:prSet presAssocID="{9052A1C5-AB63-9C4D-8C4A-B6072DAC90D1}" presName="Name19" presStyleLbl="parChTrans1D2" presStyleIdx="0" presStyleCnt="1"/>
      <dgm:spPr/>
      <dgm:t>
        <a:bodyPr/>
        <a:lstStyle/>
        <a:p>
          <a:endParaRPr lang="en-US"/>
        </a:p>
      </dgm:t>
    </dgm:pt>
    <dgm:pt modelId="{C31D907B-B3C1-C14B-B181-34568F1486DC}" type="pres">
      <dgm:prSet presAssocID="{4D0F797D-269D-794F-84D7-FC1E5570D912}" presName="Name21" presStyleCnt="0"/>
      <dgm:spPr/>
      <dgm:t>
        <a:bodyPr/>
        <a:lstStyle/>
        <a:p>
          <a:endParaRPr lang="en-US"/>
        </a:p>
      </dgm:t>
    </dgm:pt>
    <dgm:pt modelId="{CA4C384A-7662-7440-B468-85F96054E872}" type="pres">
      <dgm:prSet presAssocID="{4D0F797D-269D-794F-84D7-FC1E5570D912}" presName="level2Shape" presStyleLbl="node2" presStyleIdx="0" presStyleCnt="1" custScaleY="104087" custLinFactNeighborX="-1305" custLinFactNeighborY="62672"/>
      <dgm:spPr/>
      <dgm:t>
        <a:bodyPr/>
        <a:lstStyle/>
        <a:p>
          <a:endParaRPr lang="en-US"/>
        </a:p>
      </dgm:t>
    </dgm:pt>
    <dgm:pt modelId="{BD1F16D7-853D-A349-953B-C9EF101D3E40}" type="pres">
      <dgm:prSet presAssocID="{4D0F797D-269D-794F-84D7-FC1E5570D912}" presName="hierChild3" presStyleCnt="0"/>
      <dgm:spPr/>
      <dgm:t>
        <a:bodyPr/>
        <a:lstStyle/>
        <a:p>
          <a:endParaRPr lang="en-US"/>
        </a:p>
      </dgm:t>
    </dgm:pt>
    <dgm:pt modelId="{CF58898D-DD87-B542-957E-449980E9ADCA}" type="pres">
      <dgm:prSet presAssocID="{B27FB577-63F5-B147-B402-4DC4CF3FB9CE}" presName="Name19" presStyleLbl="parChTrans1D3" presStyleIdx="0" presStyleCnt="1"/>
      <dgm:spPr/>
      <dgm:t>
        <a:bodyPr/>
        <a:lstStyle/>
        <a:p>
          <a:endParaRPr lang="en-US"/>
        </a:p>
      </dgm:t>
    </dgm:pt>
    <dgm:pt modelId="{299234EB-D1DF-7A40-AEE5-FED4706C12D8}" type="pres">
      <dgm:prSet presAssocID="{13066C50-29C0-9B43-B84B-1FD2F84B6CD1}" presName="Name21" presStyleCnt="0"/>
      <dgm:spPr/>
      <dgm:t>
        <a:bodyPr/>
        <a:lstStyle/>
        <a:p>
          <a:endParaRPr lang="en-US"/>
        </a:p>
      </dgm:t>
    </dgm:pt>
    <dgm:pt modelId="{C95C2CDD-0DD0-454D-89F0-43EE734CC28A}" type="pres">
      <dgm:prSet presAssocID="{13066C50-29C0-9B43-B84B-1FD2F84B6CD1}" presName="level2Shape" presStyleLbl="node3" presStyleIdx="0" presStyleCnt="1" custScaleX="502702" custScaleY="131175" custLinFactY="1835" custLinFactNeighborX="-1306" custLinFactNeighborY="100000"/>
      <dgm:spPr/>
      <dgm:t>
        <a:bodyPr/>
        <a:lstStyle/>
        <a:p>
          <a:endParaRPr lang="en-US"/>
        </a:p>
      </dgm:t>
    </dgm:pt>
    <dgm:pt modelId="{58FF610F-CD2D-7547-B752-B3EE8EE599C6}" type="pres">
      <dgm:prSet presAssocID="{13066C50-29C0-9B43-B84B-1FD2F84B6CD1}" presName="hierChild3" presStyleCnt="0"/>
      <dgm:spPr/>
      <dgm:t>
        <a:bodyPr/>
        <a:lstStyle/>
        <a:p>
          <a:endParaRPr lang="en-US"/>
        </a:p>
      </dgm:t>
    </dgm:pt>
    <dgm:pt modelId="{52C9E5D9-2B7A-864F-9971-3FE9579AB541}" type="pres">
      <dgm:prSet presAssocID="{8A9CF847-B1DA-D74A-BA8C-A15A5DCB93A2}" presName="bgShapesFlow" presStyleCnt="0"/>
      <dgm:spPr/>
      <dgm:t>
        <a:bodyPr/>
        <a:lstStyle/>
        <a:p>
          <a:endParaRPr lang="en-US"/>
        </a:p>
      </dgm:t>
    </dgm:pt>
    <dgm:pt modelId="{CCF9B3A2-27C1-2641-BF2A-FACA16D13691}" type="pres">
      <dgm:prSet presAssocID="{3524E7B1-DB76-BB4C-AA61-CB0AC2484855}" presName="rectComp" presStyleCnt="0"/>
      <dgm:spPr/>
      <dgm:t>
        <a:bodyPr/>
        <a:lstStyle/>
        <a:p>
          <a:endParaRPr lang="en-US"/>
        </a:p>
      </dgm:t>
    </dgm:pt>
    <dgm:pt modelId="{7822DC3B-4257-244B-A2E9-8CBE7FD38484}" type="pres">
      <dgm:prSet presAssocID="{3524E7B1-DB76-BB4C-AA61-CB0AC2484855}" presName="bgRect" presStyleLbl="bgShp" presStyleIdx="0" presStyleCnt="3" custScaleY="179274"/>
      <dgm:spPr/>
      <dgm:t>
        <a:bodyPr/>
        <a:lstStyle/>
        <a:p>
          <a:endParaRPr lang="en-US"/>
        </a:p>
      </dgm:t>
    </dgm:pt>
    <dgm:pt modelId="{EE6CBD39-ADC1-1E41-8385-7ADF2D798E8A}" type="pres">
      <dgm:prSet presAssocID="{3524E7B1-DB76-BB4C-AA61-CB0AC2484855}" presName="bgRectTx" presStyleLbl="bgShp" presStyleIdx="0" presStyleCnt="3">
        <dgm:presLayoutVars>
          <dgm:bulletEnabled val="1"/>
        </dgm:presLayoutVars>
      </dgm:prSet>
      <dgm:spPr/>
      <dgm:t>
        <a:bodyPr/>
        <a:lstStyle/>
        <a:p>
          <a:endParaRPr lang="en-US"/>
        </a:p>
      </dgm:t>
    </dgm:pt>
    <dgm:pt modelId="{4FBF579D-8221-2C45-B2F3-F96AAC0B05CC}" type="pres">
      <dgm:prSet presAssocID="{3524E7B1-DB76-BB4C-AA61-CB0AC2484855}" presName="spComp" presStyleCnt="0"/>
      <dgm:spPr/>
      <dgm:t>
        <a:bodyPr/>
        <a:lstStyle/>
        <a:p>
          <a:endParaRPr lang="en-US"/>
        </a:p>
      </dgm:t>
    </dgm:pt>
    <dgm:pt modelId="{4F26B9FE-E57A-A841-BEE7-55B8596FF935}" type="pres">
      <dgm:prSet presAssocID="{3524E7B1-DB76-BB4C-AA61-CB0AC2484855}" presName="vSp" presStyleCnt="0"/>
      <dgm:spPr/>
      <dgm:t>
        <a:bodyPr/>
        <a:lstStyle/>
        <a:p>
          <a:endParaRPr lang="en-US"/>
        </a:p>
      </dgm:t>
    </dgm:pt>
    <dgm:pt modelId="{7DA88FF5-B1CF-C845-BAFC-81DBE25B2D02}" type="pres">
      <dgm:prSet presAssocID="{84E59A8B-288A-8240-A731-F4D2EA28F960}" presName="rectComp" presStyleCnt="0"/>
      <dgm:spPr/>
      <dgm:t>
        <a:bodyPr/>
        <a:lstStyle/>
        <a:p>
          <a:endParaRPr lang="en-US"/>
        </a:p>
      </dgm:t>
    </dgm:pt>
    <dgm:pt modelId="{9D9FCB84-9AEC-6D4B-B1D4-2C6C936B821A}" type="pres">
      <dgm:prSet presAssocID="{84E59A8B-288A-8240-A731-F4D2EA28F960}" presName="bgRect" presStyleLbl="bgShp" presStyleIdx="1" presStyleCnt="3" custScaleY="179274"/>
      <dgm:spPr/>
      <dgm:t>
        <a:bodyPr/>
        <a:lstStyle/>
        <a:p>
          <a:endParaRPr lang="en-US"/>
        </a:p>
      </dgm:t>
    </dgm:pt>
    <dgm:pt modelId="{D3C093B9-BEC9-C345-9267-4AB6075D362C}" type="pres">
      <dgm:prSet presAssocID="{84E59A8B-288A-8240-A731-F4D2EA28F960}" presName="bgRectTx" presStyleLbl="bgShp" presStyleIdx="1" presStyleCnt="3">
        <dgm:presLayoutVars>
          <dgm:bulletEnabled val="1"/>
        </dgm:presLayoutVars>
      </dgm:prSet>
      <dgm:spPr/>
      <dgm:t>
        <a:bodyPr/>
        <a:lstStyle/>
        <a:p>
          <a:endParaRPr lang="en-US"/>
        </a:p>
      </dgm:t>
    </dgm:pt>
    <dgm:pt modelId="{3E786910-985D-174F-8D60-38E4DA64C2DF}" type="pres">
      <dgm:prSet presAssocID="{84E59A8B-288A-8240-A731-F4D2EA28F960}" presName="spComp" presStyleCnt="0"/>
      <dgm:spPr/>
      <dgm:t>
        <a:bodyPr/>
        <a:lstStyle/>
        <a:p>
          <a:endParaRPr lang="en-US"/>
        </a:p>
      </dgm:t>
    </dgm:pt>
    <dgm:pt modelId="{07BA6E8B-EAC0-7548-B1B0-10C8D2DA0B98}" type="pres">
      <dgm:prSet presAssocID="{84E59A8B-288A-8240-A731-F4D2EA28F960}" presName="vSp" presStyleCnt="0"/>
      <dgm:spPr/>
      <dgm:t>
        <a:bodyPr/>
        <a:lstStyle/>
        <a:p>
          <a:endParaRPr lang="en-US"/>
        </a:p>
      </dgm:t>
    </dgm:pt>
    <dgm:pt modelId="{FDD4BE10-ED87-7640-83D9-A0D5AD4F2D03}" type="pres">
      <dgm:prSet presAssocID="{59B17EFB-4CEE-9F40-A28B-513175EE5D5C}" presName="rectComp" presStyleCnt="0"/>
      <dgm:spPr/>
      <dgm:t>
        <a:bodyPr/>
        <a:lstStyle/>
        <a:p>
          <a:endParaRPr lang="en-US"/>
        </a:p>
      </dgm:t>
    </dgm:pt>
    <dgm:pt modelId="{6399F4DC-3EA6-844B-8918-556DD2B5E1C0}" type="pres">
      <dgm:prSet presAssocID="{59B17EFB-4CEE-9F40-A28B-513175EE5D5C}" presName="bgRect" presStyleLbl="bgShp" presStyleIdx="2" presStyleCnt="3" custScaleY="208610" custLinFactNeighborX="663" custLinFactNeighborY="32146"/>
      <dgm:spPr/>
      <dgm:t>
        <a:bodyPr/>
        <a:lstStyle/>
        <a:p>
          <a:endParaRPr lang="en-US"/>
        </a:p>
      </dgm:t>
    </dgm:pt>
    <dgm:pt modelId="{6BCB92AD-0583-AF49-85FA-F3E3ABB0402B}" type="pres">
      <dgm:prSet presAssocID="{59B17EFB-4CEE-9F40-A28B-513175EE5D5C}" presName="bgRectTx" presStyleLbl="bgShp" presStyleIdx="2" presStyleCnt="3">
        <dgm:presLayoutVars>
          <dgm:bulletEnabled val="1"/>
        </dgm:presLayoutVars>
      </dgm:prSet>
      <dgm:spPr/>
      <dgm:t>
        <a:bodyPr/>
        <a:lstStyle/>
        <a:p>
          <a:endParaRPr lang="en-US"/>
        </a:p>
      </dgm:t>
    </dgm:pt>
  </dgm:ptLst>
  <dgm:cxnLst>
    <dgm:cxn modelId="{AE689677-B6A7-A04C-BBAB-9859F8AA7AA6}" srcId="{8A9CF847-B1DA-D74A-BA8C-A15A5DCB93A2}" destId="{3524E7B1-DB76-BB4C-AA61-CB0AC2484855}" srcOrd="1" destOrd="0" parTransId="{C8D6C476-A919-7343-8BA5-296EA54D6AC3}" sibTransId="{1B7C82F8-12D8-6B49-812A-839BD3A0873B}"/>
    <dgm:cxn modelId="{0BD44405-1FFB-3A46-A077-9B9826CF3E80}" type="presOf" srcId="{84E59A8B-288A-8240-A731-F4D2EA28F960}" destId="{D3C093B9-BEC9-C345-9267-4AB6075D362C}" srcOrd="1" destOrd="0" presId="urn:microsoft.com/office/officeart/2005/8/layout/hierarchy6"/>
    <dgm:cxn modelId="{0CBB4F55-3CBD-964C-BEB9-0AFA3DA2A919}" type="presOf" srcId="{84E59A8B-288A-8240-A731-F4D2EA28F960}" destId="{9D9FCB84-9AEC-6D4B-B1D4-2C6C936B821A}" srcOrd="0" destOrd="0" presId="urn:microsoft.com/office/officeart/2005/8/layout/hierarchy6"/>
    <dgm:cxn modelId="{FB46733B-ABBF-7841-B3EE-167C3431D90F}" type="presOf" srcId="{3524E7B1-DB76-BB4C-AA61-CB0AC2484855}" destId="{7822DC3B-4257-244B-A2E9-8CBE7FD38484}" srcOrd="0" destOrd="0" presId="urn:microsoft.com/office/officeart/2005/8/layout/hierarchy6"/>
    <dgm:cxn modelId="{31272E4A-114A-DA4B-990D-E7B341FD7685}" srcId="{8A9CF847-B1DA-D74A-BA8C-A15A5DCB93A2}" destId="{F28C8469-17C1-1E4C-9A58-0E3654EB7987}" srcOrd="0" destOrd="0" parTransId="{95770632-7E57-5E46-9039-51F1247244CB}" sibTransId="{24183A30-DD22-B841-A462-4D4193904727}"/>
    <dgm:cxn modelId="{61F1487F-FF62-9F48-AEDB-A4CE69B1A2AA}" srcId="{8A9CF847-B1DA-D74A-BA8C-A15A5DCB93A2}" destId="{84E59A8B-288A-8240-A731-F4D2EA28F960}" srcOrd="2" destOrd="0" parTransId="{803ADE83-27C0-AF43-819E-130A82C4C2F6}" sibTransId="{EADDE993-E7E3-AA43-82D0-DE2C1C6EB67E}"/>
    <dgm:cxn modelId="{35DD6249-5A70-B64E-AC66-84D0800C0CAE}" type="presOf" srcId="{F28C8469-17C1-1E4C-9A58-0E3654EB7987}" destId="{5FAE86E0-CD56-6146-B577-C0D717C5AAA8}" srcOrd="0" destOrd="0" presId="urn:microsoft.com/office/officeart/2005/8/layout/hierarchy6"/>
    <dgm:cxn modelId="{31D16C09-E3FA-6B45-A013-17FDA474B56D}" type="presOf" srcId="{B27FB577-63F5-B147-B402-4DC4CF3FB9CE}" destId="{CF58898D-DD87-B542-957E-449980E9ADCA}" srcOrd="0" destOrd="0" presId="urn:microsoft.com/office/officeart/2005/8/layout/hierarchy6"/>
    <dgm:cxn modelId="{A97EEA56-8626-0644-B9D9-312BF24381FC}" srcId="{4D0F797D-269D-794F-84D7-FC1E5570D912}" destId="{13066C50-29C0-9B43-B84B-1FD2F84B6CD1}" srcOrd="0" destOrd="0" parTransId="{B27FB577-63F5-B147-B402-4DC4CF3FB9CE}" sibTransId="{4230465D-C640-1842-994C-24FDE0984565}"/>
    <dgm:cxn modelId="{A9CFD078-3850-A344-BA67-0578220A27D1}" type="presOf" srcId="{13066C50-29C0-9B43-B84B-1FD2F84B6CD1}" destId="{C95C2CDD-0DD0-454D-89F0-43EE734CC28A}" srcOrd="0" destOrd="0" presId="urn:microsoft.com/office/officeart/2005/8/layout/hierarchy6"/>
    <dgm:cxn modelId="{5E0B2EEC-7405-0E4A-BE9D-D2264B28C836}" srcId="{8A9CF847-B1DA-D74A-BA8C-A15A5DCB93A2}" destId="{59B17EFB-4CEE-9F40-A28B-513175EE5D5C}" srcOrd="3" destOrd="0" parTransId="{B65FFDCE-D31F-6E44-8159-CE2AD3CD2F0C}" sibTransId="{18FF0D2D-186E-7845-B76E-C589A63B1A52}"/>
    <dgm:cxn modelId="{4EACCEB4-D119-4A4F-B795-8C2EB252E5C8}" type="presOf" srcId="{8A9CF847-B1DA-D74A-BA8C-A15A5DCB93A2}" destId="{6632FC41-E1E0-3C4C-A4B0-E89D6EBBB7DF}" srcOrd="0" destOrd="0" presId="urn:microsoft.com/office/officeart/2005/8/layout/hierarchy6"/>
    <dgm:cxn modelId="{769D8011-C119-D14D-A398-72D3D53ED2E9}" type="presOf" srcId="{59B17EFB-4CEE-9F40-A28B-513175EE5D5C}" destId="{6399F4DC-3EA6-844B-8918-556DD2B5E1C0}" srcOrd="0" destOrd="0" presId="urn:microsoft.com/office/officeart/2005/8/layout/hierarchy6"/>
    <dgm:cxn modelId="{B9E9BEC4-9DC2-E044-8455-6DC7845B4014}" type="presOf" srcId="{4D0F797D-269D-794F-84D7-FC1E5570D912}" destId="{CA4C384A-7662-7440-B468-85F96054E872}" srcOrd="0" destOrd="0" presId="urn:microsoft.com/office/officeart/2005/8/layout/hierarchy6"/>
    <dgm:cxn modelId="{71057240-19E9-1146-AA87-D4A583C8B69E}" type="presOf" srcId="{59B17EFB-4CEE-9F40-A28B-513175EE5D5C}" destId="{6BCB92AD-0583-AF49-85FA-F3E3ABB0402B}" srcOrd="1" destOrd="0" presId="urn:microsoft.com/office/officeart/2005/8/layout/hierarchy6"/>
    <dgm:cxn modelId="{5E510228-ED8C-0047-AB85-6D826CADB979}" type="presOf" srcId="{3524E7B1-DB76-BB4C-AA61-CB0AC2484855}" destId="{EE6CBD39-ADC1-1E41-8385-7ADF2D798E8A}" srcOrd="1" destOrd="0" presId="urn:microsoft.com/office/officeart/2005/8/layout/hierarchy6"/>
    <dgm:cxn modelId="{4CA73006-670A-F149-A3D7-4B6F69704D0F}" srcId="{F28C8469-17C1-1E4C-9A58-0E3654EB7987}" destId="{4D0F797D-269D-794F-84D7-FC1E5570D912}" srcOrd="0" destOrd="0" parTransId="{9052A1C5-AB63-9C4D-8C4A-B6072DAC90D1}" sibTransId="{8EA2F4B1-DE43-8A4F-8AED-8890CF8B8CFD}"/>
    <dgm:cxn modelId="{DF4996D9-4037-9746-9893-0BA3DC02CA8D}" type="presOf" srcId="{9052A1C5-AB63-9C4D-8C4A-B6072DAC90D1}" destId="{59B1AAB3-A248-3940-A9C9-A8C371D67DB9}" srcOrd="0" destOrd="0" presId="urn:microsoft.com/office/officeart/2005/8/layout/hierarchy6"/>
    <dgm:cxn modelId="{54A0BA8F-09EE-3B48-86B1-C28CBCE2F227}" type="presParOf" srcId="{6632FC41-E1E0-3C4C-A4B0-E89D6EBBB7DF}" destId="{92DAAFD2-6993-2643-B90E-E7B8ACFF9CB0}" srcOrd="0" destOrd="0" presId="urn:microsoft.com/office/officeart/2005/8/layout/hierarchy6"/>
    <dgm:cxn modelId="{B85EAC49-C749-5C4D-9CFA-80BF19CEF419}" type="presParOf" srcId="{92DAAFD2-6993-2643-B90E-E7B8ACFF9CB0}" destId="{87C00599-274D-C042-9886-8E66C4071A31}" srcOrd="0" destOrd="0" presId="urn:microsoft.com/office/officeart/2005/8/layout/hierarchy6"/>
    <dgm:cxn modelId="{EBEAC6AE-82CC-1A46-814C-2D90F5FA3188}" type="presParOf" srcId="{92DAAFD2-6993-2643-B90E-E7B8ACFF9CB0}" destId="{398C845F-755E-ED4D-AF74-4230E5BBD36B}" srcOrd="1" destOrd="0" presId="urn:microsoft.com/office/officeart/2005/8/layout/hierarchy6"/>
    <dgm:cxn modelId="{3F5C93DA-0490-3849-A954-9E89250384C7}" type="presParOf" srcId="{398C845F-755E-ED4D-AF74-4230E5BBD36B}" destId="{00830428-9A80-9141-9B96-073C61A27A86}" srcOrd="0" destOrd="0" presId="urn:microsoft.com/office/officeart/2005/8/layout/hierarchy6"/>
    <dgm:cxn modelId="{617FAFCB-4E0E-3441-9E4E-578FCA34A2C3}" type="presParOf" srcId="{00830428-9A80-9141-9B96-073C61A27A86}" destId="{5FAE86E0-CD56-6146-B577-C0D717C5AAA8}" srcOrd="0" destOrd="0" presId="urn:microsoft.com/office/officeart/2005/8/layout/hierarchy6"/>
    <dgm:cxn modelId="{109D9518-1173-F44F-889F-13A057E7391C}" type="presParOf" srcId="{00830428-9A80-9141-9B96-073C61A27A86}" destId="{B381D5A5-11A8-5046-887A-740AB97A2814}" srcOrd="1" destOrd="0" presId="urn:microsoft.com/office/officeart/2005/8/layout/hierarchy6"/>
    <dgm:cxn modelId="{12E39D2A-051D-C744-A3D4-89644B66185B}" type="presParOf" srcId="{B381D5A5-11A8-5046-887A-740AB97A2814}" destId="{59B1AAB3-A248-3940-A9C9-A8C371D67DB9}" srcOrd="0" destOrd="0" presId="urn:microsoft.com/office/officeart/2005/8/layout/hierarchy6"/>
    <dgm:cxn modelId="{FB36256B-2D5A-D443-8EC8-3A8C6B99F405}" type="presParOf" srcId="{B381D5A5-11A8-5046-887A-740AB97A2814}" destId="{C31D907B-B3C1-C14B-B181-34568F1486DC}" srcOrd="1" destOrd="0" presId="urn:microsoft.com/office/officeart/2005/8/layout/hierarchy6"/>
    <dgm:cxn modelId="{6C0445B8-D937-9C41-8508-3462452269D1}" type="presParOf" srcId="{C31D907B-B3C1-C14B-B181-34568F1486DC}" destId="{CA4C384A-7662-7440-B468-85F96054E872}" srcOrd="0" destOrd="0" presId="urn:microsoft.com/office/officeart/2005/8/layout/hierarchy6"/>
    <dgm:cxn modelId="{D57E4FC0-8239-CB43-8180-7D32094D79F6}" type="presParOf" srcId="{C31D907B-B3C1-C14B-B181-34568F1486DC}" destId="{BD1F16D7-853D-A349-953B-C9EF101D3E40}" srcOrd="1" destOrd="0" presId="urn:microsoft.com/office/officeart/2005/8/layout/hierarchy6"/>
    <dgm:cxn modelId="{0557C893-176A-3F49-97C8-0D8DBC162794}" type="presParOf" srcId="{BD1F16D7-853D-A349-953B-C9EF101D3E40}" destId="{CF58898D-DD87-B542-957E-449980E9ADCA}" srcOrd="0" destOrd="0" presId="urn:microsoft.com/office/officeart/2005/8/layout/hierarchy6"/>
    <dgm:cxn modelId="{4C0629C8-8656-6944-BFAB-D83F2F088A1F}" type="presParOf" srcId="{BD1F16D7-853D-A349-953B-C9EF101D3E40}" destId="{299234EB-D1DF-7A40-AEE5-FED4706C12D8}" srcOrd="1" destOrd="0" presId="urn:microsoft.com/office/officeart/2005/8/layout/hierarchy6"/>
    <dgm:cxn modelId="{98D3775D-FBAA-9F4B-81F4-E16EAF6A0151}" type="presParOf" srcId="{299234EB-D1DF-7A40-AEE5-FED4706C12D8}" destId="{C95C2CDD-0DD0-454D-89F0-43EE734CC28A}" srcOrd="0" destOrd="0" presId="urn:microsoft.com/office/officeart/2005/8/layout/hierarchy6"/>
    <dgm:cxn modelId="{AF9DDE23-FA9D-8F4C-8729-BB5DE35738F0}" type="presParOf" srcId="{299234EB-D1DF-7A40-AEE5-FED4706C12D8}" destId="{58FF610F-CD2D-7547-B752-B3EE8EE599C6}" srcOrd="1" destOrd="0" presId="urn:microsoft.com/office/officeart/2005/8/layout/hierarchy6"/>
    <dgm:cxn modelId="{0FE98A3D-B63E-5D46-B227-50381821807C}" type="presParOf" srcId="{6632FC41-E1E0-3C4C-A4B0-E89D6EBBB7DF}" destId="{52C9E5D9-2B7A-864F-9971-3FE9579AB541}" srcOrd="1" destOrd="0" presId="urn:microsoft.com/office/officeart/2005/8/layout/hierarchy6"/>
    <dgm:cxn modelId="{EBABB6C8-36F2-1A45-8918-38281F2B55E6}" type="presParOf" srcId="{52C9E5D9-2B7A-864F-9971-3FE9579AB541}" destId="{CCF9B3A2-27C1-2641-BF2A-FACA16D13691}" srcOrd="0" destOrd="0" presId="urn:microsoft.com/office/officeart/2005/8/layout/hierarchy6"/>
    <dgm:cxn modelId="{E985EFDC-95F2-D547-9CF1-C5DA57D64D43}" type="presParOf" srcId="{CCF9B3A2-27C1-2641-BF2A-FACA16D13691}" destId="{7822DC3B-4257-244B-A2E9-8CBE7FD38484}" srcOrd="0" destOrd="0" presId="urn:microsoft.com/office/officeart/2005/8/layout/hierarchy6"/>
    <dgm:cxn modelId="{088C6418-92D6-F349-85E8-B8F96621B2CA}" type="presParOf" srcId="{CCF9B3A2-27C1-2641-BF2A-FACA16D13691}" destId="{EE6CBD39-ADC1-1E41-8385-7ADF2D798E8A}" srcOrd="1" destOrd="0" presId="urn:microsoft.com/office/officeart/2005/8/layout/hierarchy6"/>
    <dgm:cxn modelId="{A21A3131-5702-554E-A449-FF933D037199}" type="presParOf" srcId="{52C9E5D9-2B7A-864F-9971-3FE9579AB541}" destId="{4FBF579D-8221-2C45-B2F3-F96AAC0B05CC}" srcOrd="1" destOrd="0" presId="urn:microsoft.com/office/officeart/2005/8/layout/hierarchy6"/>
    <dgm:cxn modelId="{E3A35DD0-93D0-6F47-9B5F-CDB02E084AB7}" type="presParOf" srcId="{4FBF579D-8221-2C45-B2F3-F96AAC0B05CC}" destId="{4F26B9FE-E57A-A841-BEE7-55B8596FF935}" srcOrd="0" destOrd="0" presId="urn:microsoft.com/office/officeart/2005/8/layout/hierarchy6"/>
    <dgm:cxn modelId="{91480241-34B5-7E40-AAB3-BA89C09611C7}" type="presParOf" srcId="{52C9E5D9-2B7A-864F-9971-3FE9579AB541}" destId="{7DA88FF5-B1CF-C845-BAFC-81DBE25B2D02}" srcOrd="2" destOrd="0" presId="urn:microsoft.com/office/officeart/2005/8/layout/hierarchy6"/>
    <dgm:cxn modelId="{E4824C01-B38A-7247-8BE4-977BFF2F0051}" type="presParOf" srcId="{7DA88FF5-B1CF-C845-BAFC-81DBE25B2D02}" destId="{9D9FCB84-9AEC-6D4B-B1D4-2C6C936B821A}" srcOrd="0" destOrd="0" presId="urn:microsoft.com/office/officeart/2005/8/layout/hierarchy6"/>
    <dgm:cxn modelId="{1D015BCE-AAFB-2F48-8836-BE13F904D316}" type="presParOf" srcId="{7DA88FF5-B1CF-C845-BAFC-81DBE25B2D02}" destId="{D3C093B9-BEC9-C345-9267-4AB6075D362C}" srcOrd="1" destOrd="0" presId="urn:microsoft.com/office/officeart/2005/8/layout/hierarchy6"/>
    <dgm:cxn modelId="{90478B14-15C8-1846-8C6D-BB8471F48A21}" type="presParOf" srcId="{52C9E5D9-2B7A-864F-9971-3FE9579AB541}" destId="{3E786910-985D-174F-8D60-38E4DA64C2DF}" srcOrd="3" destOrd="0" presId="urn:microsoft.com/office/officeart/2005/8/layout/hierarchy6"/>
    <dgm:cxn modelId="{68D8F451-31CD-D34D-AC2F-56153FA84BFF}" type="presParOf" srcId="{3E786910-985D-174F-8D60-38E4DA64C2DF}" destId="{07BA6E8B-EAC0-7548-B1B0-10C8D2DA0B98}" srcOrd="0" destOrd="0" presId="urn:microsoft.com/office/officeart/2005/8/layout/hierarchy6"/>
    <dgm:cxn modelId="{F7AE77F6-51A5-CC4E-AB54-D642B1AE90B8}" type="presParOf" srcId="{52C9E5D9-2B7A-864F-9971-3FE9579AB541}" destId="{FDD4BE10-ED87-7640-83D9-A0D5AD4F2D03}" srcOrd="4" destOrd="0" presId="urn:microsoft.com/office/officeart/2005/8/layout/hierarchy6"/>
    <dgm:cxn modelId="{72686AF4-9F4F-4343-831B-19F0509AB4EC}" type="presParOf" srcId="{FDD4BE10-ED87-7640-83D9-A0D5AD4F2D03}" destId="{6399F4DC-3EA6-844B-8918-556DD2B5E1C0}" srcOrd="0" destOrd="0" presId="urn:microsoft.com/office/officeart/2005/8/layout/hierarchy6"/>
    <dgm:cxn modelId="{AADE9A46-93DC-8245-B159-DCEBA8BA9EE0}" type="presParOf" srcId="{FDD4BE10-ED87-7640-83D9-A0D5AD4F2D03}" destId="{6BCB92AD-0583-AF49-85FA-F3E3ABB0402B}" srcOrd="1" destOrd="0" presId="urn:microsoft.com/office/officeart/2005/8/layout/hierarchy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581ECD-9EF5-CF42-A059-6B9ADF9334B6}" type="doc">
      <dgm:prSet loTypeId="urn:microsoft.com/office/officeart/2005/8/layout/matrix3" loCatId="" qsTypeId="urn:microsoft.com/office/officeart/2005/8/quickstyle/3D1" qsCatId="3D" csTypeId="urn:microsoft.com/office/officeart/2005/8/colors/accent1_2" csCatId="accent1" phldr="1"/>
      <dgm:spPr/>
      <dgm:t>
        <a:bodyPr/>
        <a:lstStyle/>
        <a:p>
          <a:endParaRPr lang="en-US"/>
        </a:p>
      </dgm:t>
    </dgm:pt>
    <dgm:pt modelId="{44D4E537-EBA5-B84A-B8EB-061A87636B05}">
      <dgm:prSet phldrT="[Text]"/>
      <dgm:spPr>
        <a:solidFill>
          <a:schemeClr val="bg2">
            <a:lumMod val="75000"/>
          </a:schemeClr>
        </a:solidFill>
      </dgm:spPr>
      <dgm:t>
        <a:bodyPr/>
        <a:lstStyle/>
        <a:p>
          <a:r>
            <a:rPr lang="en-US" b="1" dirty="0" smtClean="0">
              <a:solidFill>
                <a:schemeClr val="tx1"/>
              </a:solidFill>
            </a:rPr>
            <a:t>Social capital</a:t>
          </a:r>
          <a:r>
            <a:rPr lang="en-US" dirty="0" smtClean="0">
              <a:solidFill>
                <a:schemeClr val="tx1"/>
              </a:solidFill>
            </a:rPr>
            <a:t> (relationships &amp; social networks)</a:t>
          </a:r>
          <a:endParaRPr lang="en-US" dirty="0">
            <a:solidFill>
              <a:schemeClr val="tx1"/>
            </a:solidFill>
          </a:endParaRPr>
        </a:p>
      </dgm:t>
    </dgm:pt>
    <dgm:pt modelId="{2BFEE225-0215-2F4A-9B9F-F0B53276E0DE}" type="parTrans" cxnId="{FA4B1B7A-23D4-0A46-9B0D-39B27F314763}">
      <dgm:prSet/>
      <dgm:spPr/>
      <dgm:t>
        <a:bodyPr/>
        <a:lstStyle/>
        <a:p>
          <a:endParaRPr lang="en-US"/>
        </a:p>
      </dgm:t>
    </dgm:pt>
    <dgm:pt modelId="{02AE7138-8EFE-B74C-8B4E-A03F3BE4AB11}" type="sibTrans" cxnId="{FA4B1B7A-23D4-0A46-9B0D-39B27F314763}">
      <dgm:prSet/>
      <dgm:spPr/>
      <dgm:t>
        <a:bodyPr/>
        <a:lstStyle/>
        <a:p>
          <a:endParaRPr lang="en-US"/>
        </a:p>
      </dgm:t>
    </dgm:pt>
    <dgm:pt modelId="{025BE1E7-4060-7B4A-AB22-9D29B8394F48}">
      <dgm:prSet phldrT="[Text]"/>
      <dgm:spPr>
        <a:solidFill>
          <a:schemeClr val="bg2">
            <a:lumMod val="75000"/>
          </a:schemeClr>
        </a:solidFill>
      </dgm:spPr>
      <dgm:t>
        <a:bodyPr/>
        <a:lstStyle/>
        <a:p>
          <a:r>
            <a:rPr lang="en-US" b="1" dirty="0" smtClean="0">
              <a:solidFill>
                <a:srgbClr val="292934"/>
              </a:solidFill>
            </a:rPr>
            <a:t>Physical capital</a:t>
          </a:r>
          <a:r>
            <a:rPr lang="en-US" dirty="0" smtClean="0">
              <a:solidFill>
                <a:srgbClr val="292934"/>
              </a:solidFill>
            </a:rPr>
            <a:t> (income, savings, investments, property, tangible financial assets)</a:t>
          </a:r>
          <a:endParaRPr lang="en-US" dirty="0">
            <a:solidFill>
              <a:srgbClr val="292934"/>
            </a:solidFill>
          </a:endParaRPr>
        </a:p>
      </dgm:t>
    </dgm:pt>
    <dgm:pt modelId="{4C636195-B1D1-BE43-A6D0-C1567F02B3BE}" type="parTrans" cxnId="{0CE34B08-5171-6E47-B92C-ED280E2D5B14}">
      <dgm:prSet/>
      <dgm:spPr/>
      <dgm:t>
        <a:bodyPr/>
        <a:lstStyle/>
        <a:p>
          <a:endParaRPr lang="en-US"/>
        </a:p>
      </dgm:t>
    </dgm:pt>
    <dgm:pt modelId="{162B6E2E-FBF6-1F42-9CB3-7B17C98C24B6}" type="sibTrans" cxnId="{0CE34B08-5171-6E47-B92C-ED280E2D5B14}">
      <dgm:prSet/>
      <dgm:spPr/>
      <dgm:t>
        <a:bodyPr/>
        <a:lstStyle/>
        <a:p>
          <a:endParaRPr lang="en-US"/>
        </a:p>
      </dgm:t>
    </dgm:pt>
    <dgm:pt modelId="{8B014566-B6BF-1840-997A-8960C89E0522}">
      <dgm:prSet phldrT="[Text]"/>
      <dgm:spPr>
        <a:solidFill>
          <a:schemeClr val="bg2">
            <a:lumMod val="75000"/>
          </a:schemeClr>
        </a:solidFill>
      </dgm:spPr>
      <dgm:t>
        <a:bodyPr/>
        <a:lstStyle/>
        <a:p>
          <a:r>
            <a:rPr lang="en-US" b="1" dirty="0" smtClean="0">
              <a:solidFill>
                <a:srgbClr val="292934"/>
              </a:solidFill>
            </a:rPr>
            <a:t>Human capital </a:t>
          </a:r>
          <a:r>
            <a:rPr lang="en-US" dirty="0" smtClean="0">
              <a:solidFill>
                <a:srgbClr val="292934"/>
              </a:solidFill>
            </a:rPr>
            <a:t>(education, knowledge, skills, hopes, aspirations, health, heredity)</a:t>
          </a:r>
          <a:endParaRPr lang="en-US" dirty="0">
            <a:solidFill>
              <a:srgbClr val="292934"/>
            </a:solidFill>
          </a:endParaRPr>
        </a:p>
      </dgm:t>
    </dgm:pt>
    <dgm:pt modelId="{3D65CD25-07E2-5243-862A-2A614EC32965}" type="parTrans" cxnId="{0D07DA71-6A46-0C43-9021-8438B475EEC0}">
      <dgm:prSet/>
      <dgm:spPr/>
      <dgm:t>
        <a:bodyPr/>
        <a:lstStyle/>
        <a:p>
          <a:endParaRPr lang="en-US"/>
        </a:p>
      </dgm:t>
    </dgm:pt>
    <dgm:pt modelId="{A7162872-4E89-CF45-9933-B360292D7E84}" type="sibTrans" cxnId="{0D07DA71-6A46-0C43-9021-8438B475EEC0}">
      <dgm:prSet/>
      <dgm:spPr/>
      <dgm:t>
        <a:bodyPr/>
        <a:lstStyle/>
        <a:p>
          <a:endParaRPr lang="en-US"/>
        </a:p>
      </dgm:t>
    </dgm:pt>
    <dgm:pt modelId="{4702E1DE-93AA-A747-848F-7AAF62749285}">
      <dgm:prSet phldrT="[Text]"/>
      <dgm:spPr>
        <a:solidFill>
          <a:schemeClr val="bg2">
            <a:lumMod val="75000"/>
          </a:schemeClr>
        </a:solidFill>
      </dgm:spPr>
      <dgm:t>
        <a:bodyPr/>
        <a:lstStyle/>
        <a:p>
          <a:r>
            <a:rPr lang="en-US" b="1" dirty="0" smtClean="0">
              <a:solidFill>
                <a:srgbClr val="292934"/>
              </a:solidFill>
            </a:rPr>
            <a:t>Cultural capital </a:t>
          </a:r>
          <a:r>
            <a:rPr lang="en-US" dirty="0" smtClean="0">
              <a:solidFill>
                <a:srgbClr val="292934"/>
              </a:solidFill>
            </a:rPr>
            <a:t>(values, beliefs, attitudes that link to social conformity)</a:t>
          </a:r>
          <a:endParaRPr lang="en-US" dirty="0">
            <a:solidFill>
              <a:srgbClr val="292934"/>
            </a:solidFill>
          </a:endParaRPr>
        </a:p>
      </dgm:t>
    </dgm:pt>
    <dgm:pt modelId="{F0FAEA98-F476-5A4E-BD0F-E3560E577FF5}" type="parTrans" cxnId="{A91F3A6D-0D8F-8C41-9354-F26FC1517130}">
      <dgm:prSet/>
      <dgm:spPr/>
      <dgm:t>
        <a:bodyPr/>
        <a:lstStyle/>
        <a:p>
          <a:endParaRPr lang="en-US"/>
        </a:p>
      </dgm:t>
    </dgm:pt>
    <dgm:pt modelId="{8A07873F-7501-404F-BF8B-425EE8978B24}" type="sibTrans" cxnId="{A91F3A6D-0D8F-8C41-9354-F26FC1517130}">
      <dgm:prSet/>
      <dgm:spPr/>
      <dgm:t>
        <a:bodyPr/>
        <a:lstStyle/>
        <a:p>
          <a:endParaRPr lang="en-US"/>
        </a:p>
      </dgm:t>
    </dgm:pt>
    <dgm:pt modelId="{AE61C2B3-61A0-F046-A230-A1648831D9EE}" type="pres">
      <dgm:prSet presAssocID="{9E581ECD-9EF5-CF42-A059-6B9ADF9334B6}" presName="matrix" presStyleCnt="0">
        <dgm:presLayoutVars>
          <dgm:chMax val="1"/>
          <dgm:dir/>
          <dgm:resizeHandles val="exact"/>
        </dgm:presLayoutVars>
      </dgm:prSet>
      <dgm:spPr/>
      <dgm:t>
        <a:bodyPr/>
        <a:lstStyle/>
        <a:p>
          <a:endParaRPr lang="en-US"/>
        </a:p>
      </dgm:t>
    </dgm:pt>
    <dgm:pt modelId="{A3AADABF-E5C7-934C-996C-B3E7DA81556A}" type="pres">
      <dgm:prSet presAssocID="{9E581ECD-9EF5-CF42-A059-6B9ADF9334B6}" presName="diamond" presStyleLbl="bgShp" presStyleIdx="0" presStyleCnt="1"/>
      <dgm:spPr>
        <a:solidFill>
          <a:schemeClr val="tx2"/>
        </a:solidFill>
      </dgm:spPr>
    </dgm:pt>
    <dgm:pt modelId="{746EFCB2-88BB-E348-A131-203A9EC380C4}" type="pres">
      <dgm:prSet presAssocID="{9E581ECD-9EF5-CF42-A059-6B9ADF9334B6}" presName="quad1" presStyleLbl="node1" presStyleIdx="0" presStyleCnt="4" custLinFactNeighborX="0">
        <dgm:presLayoutVars>
          <dgm:chMax val="0"/>
          <dgm:chPref val="0"/>
          <dgm:bulletEnabled val="1"/>
        </dgm:presLayoutVars>
      </dgm:prSet>
      <dgm:spPr/>
      <dgm:t>
        <a:bodyPr/>
        <a:lstStyle/>
        <a:p>
          <a:endParaRPr lang="en-US"/>
        </a:p>
      </dgm:t>
    </dgm:pt>
    <dgm:pt modelId="{79842FFE-FB84-3D49-BD62-3B1A04084D38}" type="pres">
      <dgm:prSet presAssocID="{9E581ECD-9EF5-CF42-A059-6B9ADF9334B6}" presName="quad2" presStyleLbl="node1" presStyleIdx="1" presStyleCnt="4">
        <dgm:presLayoutVars>
          <dgm:chMax val="0"/>
          <dgm:chPref val="0"/>
          <dgm:bulletEnabled val="1"/>
        </dgm:presLayoutVars>
      </dgm:prSet>
      <dgm:spPr/>
      <dgm:t>
        <a:bodyPr/>
        <a:lstStyle/>
        <a:p>
          <a:endParaRPr lang="en-US"/>
        </a:p>
      </dgm:t>
    </dgm:pt>
    <dgm:pt modelId="{83458DC7-75A7-9C48-84F4-746FF03A25C3}" type="pres">
      <dgm:prSet presAssocID="{9E581ECD-9EF5-CF42-A059-6B9ADF9334B6}" presName="quad3" presStyleLbl="node1" presStyleIdx="2" presStyleCnt="4">
        <dgm:presLayoutVars>
          <dgm:chMax val="0"/>
          <dgm:chPref val="0"/>
          <dgm:bulletEnabled val="1"/>
        </dgm:presLayoutVars>
      </dgm:prSet>
      <dgm:spPr/>
      <dgm:t>
        <a:bodyPr/>
        <a:lstStyle/>
        <a:p>
          <a:endParaRPr lang="en-US"/>
        </a:p>
      </dgm:t>
    </dgm:pt>
    <dgm:pt modelId="{C17729A9-00C0-4F4E-8327-4FCC2EC7C963}" type="pres">
      <dgm:prSet presAssocID="{9E581ECD-9EF5-CF42-A059-6B9ADF9334B6}" presName="quad4" presStyleLbl="node1" presStyleIdx="3" presStyleCnt="4">
        <dgm:presLayoutVars>
          <dgm:chMax val="0"/>
          <dgm:chPref val="0"/>
          <dgm:bulletEnabled val="1"/>
        </dgm:presLayoutVars>
      </dgm:prSet>
      <dgm:spPr/>
      <dgm:t>
        <a:bodyPr/>
        <a:lstStyle/>
        <a:p>
          <a:endParaRPr lang="en-US"/>
        </a:p>
      </dgm:t>
    </dgm:pt>
  </dgm:ptLst>
  <dgm:cxnLst>
    <dgm:cxn modelId="{F8678F43-F5A9-004C-9808-6F2CEF8D6559}" type="presOf" srcId="{9E581ECD-9EF5-CF42-A059-6B9ADF9334B6}" destId="{AE61C2B3-61A0-F046-A230-A1648831D9EE}" srcOrd="0" destOrd="0" presId="urn:microsoft.com/office/officeart/2005/8/layout/matrix3"/>
    <dgm:cxn modelId="{0CE34B08-5171-6E47-B92C-ED280E2D5B14}" srcId="{9E581ECD-9EF5-CF42-A059-6B9ADF9334B6}" destId="{025BE1E7-4060-7B4A-AB22-9D29B8394F48}" srcOrd="1" destOrd="0" parTransId="{4C636195-B1D1-BE43-A6D0-C1567F02B3BE}" sibTransId="{162B6E2E-FBF6-1F42-9CB3-7B17C98C24B6}"/>
    <dgm:cxn modelId="{4A5D5444-5289-DB40-AF5B-AF8D7CBE5817}" type="presOf" srcId="{025BE1E7-4060-7B4A-AB22-9D29B8394F48}" destId="{79842FFE-FB84-3D49-BD62-3B1A04084D38}" srcOrd="0" destOrd="0" presId="urn:microsoft.com/office/officeart/2005/8/layout/matrix3"/>
    <dgm:cxn modelId="{0D07DA71-6A46-0C43-9021-8438B475EEC0}" srcId="{9E581ECD-9EF5-CF42-A059-6B9ADF9334B6}" destId="{8B014566-B6BF-1840-997A-8960C89E0522}" srcOrd="2" destOrd="0" parTransId="{3D65CD25-07E2-5243-862A-2A614EC32965}" sibTransId="{A7162872-4E89-CF45-9933-B360292D7E84}"/>
    <dgm:cxn modelId="{CFDA5156-0811-484D-9981-C4C6FD550A42}" type="presOf" srcId="{44D4E537-EBA5-B84A-B8EB-061A87636B05}" destId="{746EFCB2-88BB-E348-A131-203A9EC380C4}" srcOrd="0" destOrd="0" presId="urn:microsoft.com/office/officeart/2005/8/layout/matrix3"/>
    <dgm:cxn modelId="{99EB1228-C8B8-C745-8BAA-FDAED85D9365}" type="presOf" srcId="{8B014566-B6BF-1840-997A-8960C89E0522}" destId="{83458DC7-75A7-9C48-84F4-746FF03A25C3}" srcOrd="0" destOrd="0" presId="urn:microsoft.com/office/officeart/2005/8/layout/matrix3"/>
    <dgm:cxn modelId="{FA4B1B7A-23D4-0A46-9B0D-39B27F314763}" srcId="{9E581ECD-9EF5-CF42-A059-6B9ADF9334B6}" destId="{44D4E537-EBA5-B84A-B8EB-061A87636B05}" srcOrd="0" destOrd="0" parTransId="{2BFEE225-0215-2F4A-9B9F-F0B53276E0DE}" sibTransId="{02AE7138-8EFE-B74C-8B4E-A03F3BE4AB11}"/>
    <dgm:cxn modelId="{5CCAB5FE-8FAC-7C4C-864C-C80D6CF34647}" type="presOf" srcId="{4702E1DE-93AA-A747-848F-7AAF62749285}" destId="{C17729A9-00C0-4F4E-8327-4FCC2EC7C963}" srcOrd="0" destOrd="0" presId="urn:microsoft.com/office/officeart/2005/8/layout/matrix3"/>
    <dgm:cxn modelId="{A91F3A6D-0D8F-8C41-9354-F26FC1517130}" srcId="{9E581ECD-9EF5-CF42-A059-6B9ADF9334B6}" destId="{4702E1DE-93AA-A747-848F-7AAF62749285}" srcOrd="3" destOrd="0" parTransId="{F0FAEA98-F476-5A4E-BD0F-E3560E577FF5}" sibTransId="{8A07873F-7501-404F-BF8B-425EE8978B24}"/>
    <dgm:cxn modelId="{CC6C702C-20BE-E545-98A5-AA49DFBADED1}" type="presParOf" srcId="{AE61C2B3-61A0-F046-A230-A1648831D9EE}" destId="{A3AADABF-E5C7-934C-996C-B3E7DA81556A}" srcOrd="0" destOrd="0" presId="urn:microsoft.com/office/officeart/2005/8/layout/matrix3"/>
    <dgm:cxn modelId="{5F84D9D7-4159-4F4C-8C3A-0F276C2BA6A3}" type="presParOf" srcId="{AE61C2B3-61A0-F046-A230-A1648831D9EE}" destId="{746EFCB2-88BB-E348-A131-203A9EC380C4}" srcOrd="1" destOrd="0" presId="urn:microsoft.com/office/officeart/2005/8/layout/matrix3"/>
    <dgm:cxn modelId="{AAE14376-DD75-494B-B6DD-957F91C8DCEF}" type="presParOf" srcId="{AE61C2B3-61A0-F046-A230-A1648831D9EE}" destId="{79842FFE-FB84-3D49-BD62-3B1A04084D38}" srcOrd="2" destOrd="0" presId="urn:microsoft.com/office/officeart/2005/8/layout/matrix3"/>
    <dgm:cxn modelId="{C1BFCDD4-6907-C34F-8376-25017807C5FD}" type="presParOf" srcId="{AE61C2B3-61A0-F046-A230-A1648831D9EE}" destId="{83458DC7-75A7-9C48-84F4-746FF03A25C3}" srcOrd="3" destOrd="0" presId="urn:microsoft.com/office/officeart/2005/8/layout/matrix3"/>
    <dgm:cxn modelId="{5D7AC3A6-58E5-5541-B178-D481CBD2BBA6}" type="presParOf" srcId="{AE61C2B3-61A0-F046-A230-A1648831D9EE}" destId="{C17729A9-00C0-4F4E-8327-4FCC2EC7C963}"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581ECD-9EF5-CF42-A059-6B9ADF9334B6}" type="doc">
      <dgm:prSet loTypeId="urn:microsoft.com/office/officeart/2005/8/layout/orgChart1" loCatId="" qsTypeId="urn:microsoft.com/office/officeart/2005/8/quickstyle/3D1" qsCatId="3D" csTypeId="urn:microsoft.com/office/officeart/2005/8/colors/accent0_3" csCatId="mainScheme" phldr="1"/>
      <dgm:spPr/>
      <dgm:t>
        <a:bodyPr/>
        <a:lstStyle/>
        <a:p>
          <a:endParaRPr lang="en-US"/>
        </a:p>
      </dgm:t>
    </dgm:pt>
    <dgm:pt modelId="{44D4E537-EBA5-B84A-B8EB-061A87636B05}">
      <dgm:prSet phldrT="[Text]" custT="1"/>
      <dgm:spPr>
        <a:solidFill>
          <a:schemeClr val="bg2">
            <a:lumMod val="75000"/>
          </a:schemeClr>
        </a:solidFill>
      </dgm:spPr>
      <dgm:t>
        <a:bodyPr/>
        <a:lstStyle/>
        <a:p>
          <a:r>
            <a:rPr lang="en-US" sz="1200" b="1" dirty="0" smtClean="0">
              <a:solidFill>
                <a:schemeClr val="tx1"/>
              </a:solidFill>
            </a:rPr>
            <a:t>Social capital</a:t>
          </a:r>
          <a:r>
            <a:rPr lang="en-US" sz="1200" dirty="0" smtClean="0">
              <a:solidFill>
                <a:schemeClr val="tx1"/>
              </a:solidFill>
            </a:rPr>
            <a:t> (relationships &amp; social networks)</a:t>
          </a:r>
          <a:endParaRPr lang="en-US" sz="1200" dirty="0">
            <a:solidFill>
              <a:schemeClr val="tx1"/>
            </a:solidFill>
          </a:endParaRPr>
        </a:p>
      </dgm:t>
    </dgm:pt>
    <dgm:pt modelId="{2BFEE225-0215-2F4A-9B9F-F0B53276E0DE}" type="parTrans" cxnId="{FA4B1B7A-23D4-0A46-9B0D-39B27F314763}">
      <dgm:prSet/>
      <dgm:spPr/>
      <dgm:t>
        <a:bodyPr/>
        <a:lstStyle/>
        <a:p>
          <a:endParaRPr lang="en-US"/>
        </a:p>
      </dgm:t>
    </dgm:pt>
    <dgm:pt modelId="{02AE7138-8EFE-B74C-8B4E-A03F3BE4AB11}" type="sibTrans" cxnId="{FA4B1B7A-23D4-0A46-9B0D-39B27F314763}">
      <dgm:prSet/>
      <dgm:spPr/>
      <dgm:t>
        <a:bodyPr/>
        <a:lstStyle/>
        <a:p>
          <a:endParaRPr lang="en-US"/>
        </a:p>
      </dgm:t>
    </dgm:pt>
    <dgm:pt modelId="{025BE1E7-4060-7B4A-AB22-9D29B8394F48}">
      <dgm:prSet phldrT="[Text]" custT="1"/>
      <dgm:spPr>
        <a:solidFill>
          <a:schemeClr val="bg2">
            <a:lumMod val="75000"/>
          </a:schemeClr>
        </a:solidFill>
      </dgm:spPr>
      <dgm:t>
        <a:bodyPr/>
        <a:lstStyle/>
        <a:p>
          <a:r>
            <a:rPr lang="en-US" sz="1200" b="1" dirty="0" smtClean="0">
              <a:solidFill>
                <a:schemeClr val="tx1"/>
              </a:solidFill>
            </a:rPr>
            <a:t>Financial capital</a:t>
          </a:r>
          <a:r>
            <a:rPr lang="en-US" sz="1200" dirty="0" smtClean="0">
              <a:solidFill>
                <a:schemeClr val="tx1"/>
              </a:solidFill>
            </a:rPr>
            <a:t> (income, savings, investments, property, tangible financial assets)</a:t>
          </a:r>
          <a:endParaRPr lang="en-US" sz="1200" dirty="0">
            <a:solidFill>
              <a:schemeClr val="tx1"/>
            </a:solidFill>
          </a:endParaRPr>
        </a:p>
      </dgm:t>
    </dgm:pt>
    <dgm:pt modelId="{4C636195-B1D1-BE43-A6D0-C1567F02B3BE}" type="parTrans" cxnId="{0CE34B08-5171-6E47-B92C-ED280E2D5B14}">
      <dgm:prSet/>
      <dgm:spPr/>
      <dgm:t>
        <a:bodyPr/>
        <a:lstStyle/>
        <a:p>
          <a:endParaRPr lang="en-US"/>
        </a:p>
      </dgm:t>
    </dgm:pt>
    <dgm:pt modelId="{162B6E2E-FBF6-1F42-9CB3-7B17C98C24B6}" type="sibTrans" cxnId="{0CE34B08-5171-6E47-B92C-ED280E2D5B14}">
      <dgm:prSet/>
      <dgm:spPr/>
      <dgm:t>
        <a:bodyPr/>
        <a:lstStyle/>
        <a:p>
          <a:endParaRPr lang="en-US"/>
        </a:p>
      </dgm:t>
    </dgm:pt>
    <dgm:pt modelId="{8B014566-B6BF-1840-997A-8960C89E0522}">
      <dgm:prSet phldrT="[Text]" custT="1"/>
      <dgm:spPr>
        <a:solidFill>
          <a:schemeClr val="bg2">
            <a:lumMod val="75000"/>
          </a:schemeClr>
        </a:solidFill>
      </dgm:spPr>
      <dgm:t>
        <a:bodyPr/>
        <a:lstStyle/>
        <a:p>
          <a:r>
            <a:rPr lang="en-US" sz="1200" b="1" dirty="0" smtClean="0">
              <a:solidFill>
                <a:schemeClr val="tx1"/>
              </a:solidFill>
            </a:rPr>
            <a:t>Human capital </a:t>
          </a:r>
          <a:r>
            <a:rPr lang="en-US" sz="1200" dirty="0" smtClean="0">
              <a:solidFill>
                <a:schemeClr val="tx1"/>
              </a:solidFill>
            </a:rPr>
            <a:t>(education, knowledge, skills, hopes, aspirations)</a:t>
          </a:r>
          <a:endParaRPr lang="en-US" sz="1200" dirty="0">
            <a:solidFill>
              <a:schemeClr val="tx1"/>
            </a:solidFill>
          </a:endParaRPr>
        </a:p>
      </dgm:t>
    </dgm:pt>
    <dgm:pt modelId="{3D65CD25-07E2-5243-862A-2A614EC32965}" type="parTrans" cxnId="{0D07DA71-6A46-0C43-9021-8438B475EEC0}">
      <dgm:prSet/>
      <dgm:spPr/>
      <dgm:t>
        <a:bodyPr/>
        <a:lstStyle/>
        <a:p>
          <a:endParaRPr lang="en-US"/>
        </a:p>
      </dgm:t>
    </dgm:pt>
    <dgm:pt modelId="{A7162872-4E89-CF45-9933-B360292D7E84}" type="sibTrans" cxnId="{0D07DA71-6A46-0C43-9021-8438B475EEC0}">
      <dgm:prSet/>
      <dgm:spPr/>
      <dgm:t>
        <a:bodyPr/>
        <a:lstStyle/>
        <a:p>
          <a:endParaRPr lang="en-US"/>
        </a:p>
      </dgm:t>
    </dgm:pt>
    <dgm:pt modelId="{4702E1DE-93AA-A747-848F-7AAF62749285}">
      <dgm:prSet phldrT="[Text]" custT="1"/>
      <dgm:spPr>
        <a:solidFill>
          <a:schemeClr val="bg2">
            <a:lumMod val="75000"/>
          </a:schemeClr>
        </a:solidFill>
      </dgm:spPr>
      <dgm:t>
        <a:bodyPr/>
        <a:lstStyle/>
        <a:p>
          <a:r>
            <a:rPr lang="en-US" sz="1200" b="1" dirty="0" smtClean="0">
              <a:solidFill>
                <a:schemeClr val="tx1"/>
              </a:solidFill>
            </a:rPr>
            <a:t>Cultural capital </a:t>
          </a:r>
          <a:r>
            <a:rPr lang="en-US" sz="1200" dirty="0" smtClean="0">
              <a:solidFill>
                <a:schemeClr val="tx1"/>
              </a:solidFill>
            </a:rPr>
            <a:t>(values, beliefs, attitudes that link to social conformity)</a:t>
          </a:r>
          <a:endParaRPr lang="en-US" sz="1200" dirty="0">
            <a:solidFill>
              <a:schemeClr val="tx1"/>
            </a:solidFill>
          </a:endParaRPr>
        </a:p>
      </dgm:t>
    </dgm:pt>
    <dgm:pt modelId="{F0FAEA98-F476-5A4E-BD0F-E3560E577FF5}" type="parTrans" cxnId="{A91F3A6D-0D8F-8C41-9354-F26FC1517130}">
      <dgm:prSet/>
      <dgm:spPr/>
      <dgm:t>
        <a:bodyPr/>
        <a:lstStyle/>
        <a:p>
          <a:endParaRPr lang="en-US"/>
        </a:p>
      </dgm:t>
    </dgm:pt>
    <dgm:pt modelId="{8A07873F-7501-404F-BF8B-425EE8978B24}" type="sibTrans" cxnId="{A91F3A6D-0D8F-8C41-9354-F26FC1517130}">
      <dgm:prSet/>
      <dgm:spPr/>
      <dgm:t>
        <a:bodyPr/>
        <a:lstStyle/>
        <a:p>
          <a:endParaRPr lang="en-US"/>
        </a:p>
      </dgm:t>
    </dgm:pt>
    <dgm:pt modelId="{84BE899C-7AE0-3842-A7A9-A36988066A69}">
      <dgm:prSet phldrT="[Text]" custT="1"/>
      <dgm:spPr>
        <a:solidFill>
          <a:schemeClr val="bg2">
            <a:lumMod val="75000"/>
          </a:schemeClr>
        </a:solidFill>
      </dgm:spPr>
      <dgm:t>
        <a:bodyPr/>
        <a:lstStyle/>
        <a:p>
          <a:pPr>
            <a:lnSpc>
              <a:spcPct val="90000"/>
            </a:lnSpc>
          </a:pPr>
          <a:r>
            <a:rPr lang="en-US" sz="1200" b="1" dirty="0" smtClean="0">
              <a:solidFill>
                <a:schemeClr val="tx1"/>
              </a:solidFill>
            </a:rPr>
            <a:t>Health capital </a:t>
          </a:r>
          <a:r>
            <a:rPr lang="en-US" sz="1200" dirty="0" smtClean="0">
              <a:solidFill>
                <a:schemeClr val="tx1"/>
              </a:solidFill>
            </a:rPr>
            <a:t>(physical health, mental health, basic physiological functioning, heredity)</a:t>
          </a:r>
          <a:endParaRPr lang="en-US" sz="1200" dirty="0">
            <a:solidFill>
              <a:schemeClr val="tx1"/>
            </a:solidFill>
          </a:endParaRPr>
        </a:p>
      </dgm:t>
    </dgm:pt>
    <dgm:pt modelId="{BFA8A9EE-D178-4E48-BA15-138706A1E72D}" type="parTrans" cxnId="{D1F77130-5D72-B940-899F-0D23326BD303}">
      <dgm:prSet/>
      <dgm:spPr/>
      <dgm:t>
        <a:bodyPr/>
        <a:lstStyle/>
        <a:p>
          <a:endParaRPr lang="en-US"/>
        </a:p>
      </dgm:t>
    </dgm:pt>
    <dgm:pt modelId="{078DC34A-5AE3-8C4E-A717-169007E12FDE}" type="sibTrans" cxnId="{D1F77130-5D72-B940-899F-0D23326BD303}">
      <dgm:prSet/>
      <dgm:spPr/>
      <dgm:t>
        <a:bodyPr/>
        <a:lstStyle/>
        <a:p>
          <a:endParaRPr lang="en-US"/>
        </a:p>
      </dgm:t>
    </dgm:pt>
    <dgm:pt modelId="{79B5C63B-EB92-6B41-A0AE-70EE0555D031}" type="pres">
      <dgm:prSet presAssocID="{9E581ECD-9EF5-CF42-A059-6B9ADF9334B6}" presName="hierChild1" presStyleCnt="0">
        <dgm:presLayoutVars>
          <dgm:orgChart val="1"/>
          <dgm:chPref val="1"/>
          <dgm:dir/>
          <dgm:animOne val="branch"/>
          <dgm:animLvl val="lvl"/>
          <dgm:resizeHandles/>
        </dgm:presLayoutVars>
      </dgm:prSet>
      <dgm:spPr/>
      <dgm:t>
        <a:bodyPr/>
        <a:lstStyle/>
        <a:p>
          <a:endParaRPr lang="en-US"/>
        </a:p>
      </dgm:t>
    </dgm:pt>
    <dgm:pt modelId="{CBCDE34C-CECF-874D-9C52-3921F69DEBD3}" type="pres">
      <dgm:prSet presAssocID="{44D4E537-EBA5-B84A-B8EB-061A87636B05}" presName="hierRoot1" presStyleCnt="0">
        <dgm:presLayoutVars>
          <dgm:hierBranch val="init"/>
        </dgm:presLayoutVars>
      </dgm:prSet>
      <dgm:spPr/>
      <dgm:t>
        <a:bodyPr/>
        <a:lstStyle/>
        <a:p>
          <a:endParaRPr lang="en-US"/>
        </a:p>
      </dgm:t>
    </dgm:pt>
    <dgm:pt modelId="{8E958A19-11D6-3744-A8F9-3D2301ABCAF6}" type="pres">
      <dgm:prSet presAssocID="{44D4E537-EBA5-B84A-B8EB-061A87636B05}" presName="rootComposite1" presStyleCnt="0"/>
      <dgm:spPr/>
      <dgm:t>
        <a:bodyPr/>
        <a:lstStyle/>
        <a:p>
          <a:endParaRPr lang="en-US"/>
        </a:p>
      </dgm:t>
    </dgm:pt>
    <dgm:pt modelId="{A4910384-B883-6B4D-9A29-396E18C7AE4A}" type="pres">
      <dgm:prSet presAssocID="{44D4E537-EBA5-B84A-B8EB-061A87636B05}" presName="rootText1" presStyleLbl="node0" presStyleIdx="0" presStyleCnt="5" custScaleY="191367">
        <dgm:presLayoutVars>
          <dgm:chPref val="3"/>
        </dgm:presLayoutVars>
      </dgm:prSet>
      <dgm:spPr/>
      <dgm:t>
        <a:bodyPr/>
        <a:lstStyle/>
        <a:p>
          <a:endParaRPr lang="en-US"/>
        </a:p>
      </dgm:t>
    </dgm:pt>
    <dgm:pt modelId="{6717AD0D-75B1-1F42-940A-19E056A28C49}" type="pres">
      <dgm:prSet presAssocID="{44D4E537-EBA5-B84A-B8EB-061A87636B05}" presName="rootConnector1" presStyleLbl="node1" presStyleIdx="0" presStyleCnt="0"/>
      <dgm:spPr/>
      <dgm:t>
        <a:bodyPr/>
        <a:lstStyle/>
        <a:p>
          <a:endParaRPr lang="en-US"/>
        </a:p>
      </dgm:t>
    </dgm:pt>
    <dgm:pt modelId="{79289B37-65B1-044B-AFF4-B5970EEADBA2}" type="pres">
      <dgm:prSet presAssocID="{44D4E537-EBA5-B84A-B8EB-061A87636B05}" presName="hierChild2" presStyleCnt="0"/>
      <dgm:spPr/>
      <dgm:t>
        <a:bodyPr/>
        <a:lstStyle/>
        <a:p>
          <a:endParaRPr lang="en-US"/>
        </a:p>
      </dgm:t>
    </dgm:pt>
    <dgm:pt modelId="{E465A3BB-2092-5246-915C-5E64D47AF9BF}" type="pres">
      <dgm:prSet presAssocID="{44D4E537-EBA5-B84A-B8EB-061A87636B05}" presName="hierChild3" presStyleCnt="0"/>
      <dgm:spPr/>
      <dgm:t>
        <a:bodyPr/>
        <a:lstStyle/>
        <a:p>
          <a:endParaRPr lang="en-US"/>
        </a:p>
      </dgm:t>
    </dgm:pt>
    <dgm:pt modelId="{5360FBCE-AE13-284B-926D-503ED6D725EF}" type="pres">
      <dgm:prSet presAssocID="{84BE899C-7AE0-3842-A7A9-A36988066A69}" presName="hierRoot1" presStyleCnt="0">
        <dgm:presLayoutVars>
          <dgm:hierBranch val="init"/>
        </dgm:presLayoutVars>
      </dgm:prSet>
      <dgm:spPr/>
      <dgm:t>
        <a:bodyPr/>
        <a:lstStyle/>
        <a:p>
          <a:endParaRPr lang="en-US"/>
        </a:p>
      </dgm:t>
    </dgm:pt>
    <dgm:pt modelId="{540CBC16-B87A-A446-AC64-93AB3EB318BF}" type="pres">
      <dgm:prSet presAssocID="{84BE899C-7AE0-3842-A7A9-A36988066A69}" presName="rootComposite1" presStyleCnt="0"/>
      <dgm:spPr/>
      <dgm:t>
        <a:bodyPr/>
        <a:lstStyle/>
        <a:p>
          <a:endParaRPr lang="en-US"/>
        </a:p>
      </dgm:t>
    </dgm:pt>
    <dgm:pt modelId="{8CD57A39-0702-0B4C-A48C-E791EAB249F6}" type="pres">
      <dgm:prSet presAssocID="{84BE899C-7AE0-3842-A7A9-A36988066A69}" presName="rootText1" presStyleLbl="node0" presStyleIdx="1" presStyleCnt="5" custScaleY="191123" custLinFactNeighborX="50" custLinFactNeighborY="0">
        <dgm:presLayoutVars>
          <dgm:chPref val="3"/>
        </dgm:presLayoutVars>
      </dgm:prSet>
      <dgm:spPr/>
      <dgm:t>
        <a:bodyPr/>
        <a:lstStyle/>
        <a:p>
          <a:endParaRPr lang="en-US"/>
        </a:p>
      </dgm:t>
    </dgm:pt>
    <dgm:pt modelId="{4EFF66CE-7E0B-A74C-B2A4-30127F5D0E77}" type="pres">
      <dgm:prSet presAssocID="{84BE899C-7AE0-3842-A7A9-A36988066A69}" presName="rootConnector1" presStyleLbl="node1" presStyleIdx="0" presStyleCnt="0"/>
      <dgm:spPr/>
      <dgm:t>
        <a:bodyPr/>
        <a:lstStyle/>
        <a:p>
          <a:endParaRPr lang="en-US"/>
        </a:p>
      </dgm:t>
    </dgm:pt>
    <dgm:pt modelId="{F0156531-962B-B84B-853B-E28BE8E4175A}" type="pres">
      <dgm:prSet presAssocID="{84BE899C-7AE0-3842-A7A9-A36988066A69}" presName="hierChild2" presStyleCnt="0"/>
      <dgm:spPr/>
      <dgm:t>
        <a:bodyPr/>
        <a:lstStyle/>
        <a:p>
          <a:endParaRPr lang="en-US"/>
        </a:p>
      </dgm:t>
    </dgm:pt>
    <dgm:pt modelId="{BAEFA43D-4DDA-394D-A776-D26175B4688F}" type="pres">
      <dgm:prSet presAssocID="{84BE899C-7AE0-3842-A7A9-A36988066A69}" presName="hierChild3" presStyleCnt="0"/>
      <dgm:spPr/>
      <dgm:t>
        <a:bodyPr/>
        <a:lstStyle/>
        <a:p>
          <a:endParaRPr lang="en-US"/>
        </a:p>
      </dgm:t>
    </dgm:pt>
    <dgm:pt modelId="{DD4B8810-471A-994E-B8F1-CF68336DC1B7}" type="pres">
      <dgm:prSet presAssocID="{8B014566-B6BF-1840-997A-8960C89E0522}" presName="hierRoot1" presStyleCnt="0">
        <dgm:presLayoutVars>
          <dgm:hierBranch val="init"/>
        </dgm:presLayoutVars>
      </dgm:prSet>
      <dgm:spPr/>
      <dgm:t>
        <a:bodyPr/>
        <a:lstStyle/>
        <a:p>
          <a:endParaRPr lang="en-US"/>
        </a:p>
      </dgm:t>
    </dgm:pt>
    <dgm:pt modelId="{FE8ACB09-0B4A-5448-B69C-383BF4403118}" type="pres">
      <dgm:prSet presAssocID="{8B014566-B6BF-1840-997A-8960C89E0522}" presName="rootComposite1" presStyleCnt="0"/>
      <dgm:spPr/>
      <dgm:t>
        <a:bodyPr/>
        <a:lstStyle/>
        <a:p>
          <a:endParaRPr lang="en-US"/>
        </a:p>
      </dgm:t>
    </dgm:pt>
    <dgm:pt modelId="{905DCB90-8151-814E-8C04-F44246FC6F06}" type="pres">
      <dgm:prSet presAssocID="{8B014566-B6BF-1840-997A-8960C89E0522}" presName="rootText1" presStyleLbl="node0" presStyleIdx="2" presStyleCnt="5" custScaleY="191123" custLinFactNeighborX="1061" custLinFactNeighborY="2121">
        <dgm:presLayoutVars>
          <dgm:chPref val="3"/>
        </dgm:presLayoutVars>
      </dgm:prSet>
      <dgm:spPr/>
      <dgm:t>
        <a:bodyPr/>
        <a:lstStyle/>
        <a:p>
          <a:endParaRPr lang="en-US"/>
        </a:p>
      </dgm:t>
    </dgm:pt>
    <dgm:pt modelId="{14496D94-1A6F-2E47-A9BB-4F0FC408B57B}" type="pres">
      <dgm:prSet presAssocID="{8B014566-B6BF-1840-997A-8960C89E0522}" presName="rootConnector1" presStyleLbl="node1" presStyleIdx="0" presStyleCnt="0"/>
      <dgm:spPr/>
      <dgm:t>
        <a:bodyPr/>
        <a:lstStyle/>
        <a:p>
          <a:endParaRPr lang="en-US"/>
        </a:p>
      </dgm:t>
    </dgm:pt>
    <dgm:pt modelId="{BF08E367-EB51-DF4F-855A-551501F00F1E}" type="pres">
      <dgm:prSet presAssocID="{8B014566-B6BF-1840-997A-8960C89E0522}" presName="hierChild2" presStyleCnt="0"/>
      <dgm:spPr/>
      <dgm:t>
        <a:bodyPr/>
        <a:lstStyle/>
        <a:p>
          <a:endParaRPr lang="en-US"/>
        </a:p>
      </dgm:t>
    </dgm:pt>
    <dgm:pt modelId="{7105ED9E-54DB-9444-9AC6-711FAD802B35}" type="pres">
      <dgm:prSet presAssocID="{8B014566-B6BF-1840-997A-8960C89E0522}" presName="hierChild3" presStyleCnt="0"/>
      <dgm:spPr/>
      <dgm:t>
        <a:bodyPr/>
        <a:lstStyle/>
        <a:p>
          <a:endParaRPr lang="en-US"/>
        </a:p>
      </dgm:t>
    </dgm:pt>
    <dgm:pt modelId="{A563CB05-ED16-F644-BE23-CED814579CCA}" type="pres">
      <dgm:prSet presAssocID="{4702E1DE-93AA-A747-848F-7AAF62749285}" presName="hierRoot1" presStyleCnt="0">
        <dgm:presLayoutVars>
          <dgm:hierBranch val="init"/>
        </dgm:presLayoutVars>
      </dgm:prSet>
      <dgm:spPr/>
      <dgm:t>
        <a:bodyPr/>
        <a:lstStyle/>
        <a:p>
          <a:endParaRPr lang="en-US"/>
        </a:p>
      </dgm:t>
    </dgm:pt>
    <dgm:pt modelId="{FEEBAF5B-EF5F-ED45-83FB-DA3D0050AF5F}" type="pres">
      <dgm:prSet presAssocID="{4702E1DE-93AA-A747-848F-7AAF62749285}" presName="rootComposite1" presStyleCnt="0"/>
      <dgm:spPr/>
      <dgm:t>
        <a:bodyPr/>
        <a:lstStyle/>
        <a:p>
          <a:endParaRPr lang="en-US"/>
        </a:p>
      </dgm:t>
    </dgm:pt>
    <dgm:pt modelId="{55029F59-4DA3-584D-8C6A-C99DDACF8A69}" type="pres">
      <dgm:prSet presAssocID="{4702E1DE-93AA-A747-848F-7AAF62749285}" presName="rootText1" presStyleLbl="node0" presStyleIdx="3" presStyleCnt="5" custScaleY="196233">
        <dgm:presLayoutVars>
          <dgm:chPref val="3"/>
        </dgm:presLayoutVars>
      </dgm:prSet>
      <dgm:spPr/>
      <dgm:t>
        <a:bodyPr/>
        <a:lstStyle/>
        <a:p>
          <a:endParaRPr lang="en-US"/>
        </a:p>
      </dgm:t>
    </dgm:pt>
    <dgm:pt modelId="{0894D72B-24A6-B84E-A3B0-C8BE6C344CB3}" type="pres">
      <dgm:prSet presAssocID="{4702E1DE-93AA-A747-848F-7AAF62749285}" presName="rootConnector1" presStyleLbl="node1" presStyleIdx="0" presStyleCnt="0"/>
      <dgm:spPr/>
      <dgm:t>
        <a:bodyPr/>
        <a:lstStyle/>
        <a:p>
          <a:endParaRPr lang="en-US"/>
        </a:p>
      </dgm:t>
    </dgm:pt>
    <dgm:pt modelId="{739CD5FA-A4F2-144E-87C1-1A0CFB9E41F1}" type="pres">
      <dgm:prSet presAssocID="{4702E1DE-93AA-A747-848F-7AAF62749285}" presName="hierChild2" presStyleCnt="0"/>
      <dgm:spPr/>
      <dgm:t>
        <a:bodyPr/>
        <a:lstStyle/>
        <a:p>
          <a:endParaRPr lang="en-US"/>
        </a:p>
      </dgm:t>
    </dgm:pt>
    <dgm:pt modelId="{31E75E99-5158-2A47-886E-6CBDFBA35126}" type="pres">
      <dgm:prSet presAssocID="{4702E1DE-93AA-A747-848F-7AAF62749285}" presName="hierChild3" presStyleCnt="0"/>
      <dgm:spPr/>
      <dgm:t>
        <a:bodyPr/>
        <a:lstStyle/>
        <a:p>
          <a:endParaRPr lang="en-US"/>
        </a:p>
      </dgm:t>
    </dgm:pt>
    <dgm:pt modelId="{2D1DCB7B-7E89-6C45-9D88-EFA1A765557D}" type="pres">
      <dgm:prSet presAssocID="{025BE1E7-4060-7B4A-AB22-9D29B8394F48}" presName="hierRoot1" presStyleCnt="0">
        <dgm:presLayoutVars>
          <dgm:hierBranch val="init"/>
        </dgm:presLayoutVars>
      </dgm:prSet>
      <dgm:spPr/>
      <dgm:t>
        <a:bodyPr/>
        <a:lstStyle/>
        <a:p>
          <a:endParaRPr lang="en-US"/>
        </a:p>
      </dgm:t>
    </dgm:pt>
    <dgm:pt modelId="{2372C1CE-99CE-D948-8B98-5E552E1FFE3F}" type="pres">
      <dgm:prSet presAssocID="{025BE1E7-4060-7B4A-AB22-9D29B8394F48}" presName="rootComposite1" presStyleCnt="0"/>
      <dgm:spPr/>
      <dgm:t>
        <a:bodyPr/>
        <a:lstStyle/>
        <a:p>
          <a:endParaRPr lang="en-US"/>
        </a:p>
      </dgm:t>
    </dgm:pt>
    <dgm:pt modelId="{3097F24E-2A67-4440-BDCF-D7CC4EB3230A}" type="pres">
      <dgm:prSet presAssocID="{025BE1E7-4060-7B4A-AB22-9D29B8394F48}" presName="rootText1" presStyleLbl="node0" presStyleIdx="4" presStyleCnt="5" custScaleY="191123">
        <dgm:presLayoutVars>
          <dgm:chPref val="3"/>
        </dgm:presLayoutVars>
      </dgm:prSet>
      <dgm:spPr/>
      <dgm:t>
        <a:bodyPr/>
        <a:lstStyle/>
        <a:p>
          <a:endParaRPr lang="en-US"/>
        </a:p>
      </dgm:t>
    </dgm:pt>
    <dgm:pt modelId="{10FB4185-D103-4541-A097-EB55FD7E4740}" type="pres">
      <dgm:prSet presAssocID="{025BE1E7-4060-7B4A-AB22-9D29B8394F48}" presName="rootConnector1" presStyleLbl="node1" presStyleIdx="0" presStyleCnt="0"/>
      <dgm:spPr/>
      <dgm:t>
        <a:bodyPr/>
        <a:lstStyle/>
        <a:p>
          <a:endParaRPr lang="en-US"/>
        </a:p>
      </dgm:t>
    </dgm:pt>
    <dgm:pt modelId="{F5250915-3DFA-BB4C-B34A-B0936597ADA2}" type="pres">
      <dgm:prSet presAssocID="{025BE1E7-4060-7B4A-AB22-9D29B8394F48}" presName="hierChild2" presStyleCnt="0"/>
      <dgm:spPr/>
      <dgm:t>
        <a:bodyPr/>
        <a:lstStyle/>
        <a:p>
          <a:endParaRPr lang="en-US"/>
        </a:p>
      </dgm:t>
    </dgm:pt>
    <dgm:pt modelId="{D60D0E5D-F922-1742-9422-94F8D4943505}" type="pres">
      <dgm:prSet presAssocID="{025BE1E7-4060-7B4A-AB22-9D29B8394F48}" presName="hierChild3" presStyleCnt="0"/>
      <dgm:spPr/>
      <dgm:t>
        <a:bodyPr/>
        <a:lstStyle/>
        <a:p>
          <a:endParaRPr lang="en-US"/>
        </a:p>
      </dgm:t>
    </dgm:pt>
  </dgm:ptLst>
  <dgm:cxnLst>
    <dgm:cxn modelId="{FA4B1B7A-23D4-0A46-9B0D-39B27F314763}" srcId="{9E581ECD-9EF5-CF42-A059-6B9ADF9334B6}" destId="{44D4E537-EBA5-B84A-B8EB-061A87636B05}" srcOrd="0" destOrd="0" parTransId="{2BFEE225-0215-2F4A-9B9F-F0B53276E0DE}" sibTransId="{02AE7138-8EFE-B74C-8B4E-A03F3BE4AB11}"/>
    <dgm:cxn modelId="{FA6D7665-1265-E547-AD7A-EB529B406CFA}" type="presOf" srcId="{84BE899C-7AE0-3842-A7A9-A36988066A69}" destId="{8CD57A39-0702-0B4C-A48C-E791EAB249F6}" srcOrd="0" destOrd="0" presId="urn:microsoft.com/office/officeart/2005/8/layout/orgChart1"/>
    <dgm:cxn modelId="{C2EC1AF9-2F53-EA4D-83F7-9F96E6BDA700}" type="presOf" srcId="{44D4E537-EBA5-B84A-B8EB-061A87636B05}" destId="{A4910384-B883-6B4D-9A29-396E18C7AE4A}" srcOrd="0" destOrd="0" presId="urn:microsoft.com/office/officeart/2005/8/layout/orgChart1"/>
    <dgm:cxn modelId="{993B81EB-D59C-C94F-B8C0-420F5FFE8195}" type="presOf" srcId="{4702E1DE-93AA-A747-848F-7AAF62749285}" destId="{55029F59-4DA3-584D-8C6A-C99DDACF8A69}" srcOrd="0" destOrd="0" presId="urn:microsoft.com/office/officeart/2005/8/layout/orgChart1"/>
    <dgm:cxn modelId="{DC5948BC-B87C-6B47-AE84-97091D51ABDC}" type="presOf" srcId="{025BE1E7-4060-7B4A-AB22-9D29B8394F48}" destId="{3097F24E-2A67-4440-BDCF-D7CC4EB3230A}" srcOrd="0" destOrd="0" presId="urn:microsoft.com/office/officeart/2005/8/layout/orgChart1"/>
    <dgm:cxn modelId="{B0C76A03-08F9-1340-937B-08EB19B93623}" type="presOf" srcId="{4702E1DE-93AA-A747-848F-7AAF62749285}" destId="{0894D72B-24A6-B84E-A3B0-C8BE6C344CB3}" srcOrd="1" destOrd="0" presId="urn:microsoft.com/office/officeart/2005/8/layout/orgChart1"/>
    <dgm:cxn modelId="{7FA91EFE-C2EF-1F4A-805D-3C3A50C3A8B0}" type="presOf" srcId="{8B014566-B6BF-1840-997A-8960C89E0522}" destId="{905DCB90-8151-814E-8C04-F44246FC6F06}" srcOrd="0" destOrd="0" presId="urn:microsoft.com/office/officeart/2005/8/layout/orgChart1"/>
    <dgm:cxn modelId="{C915E605-2248-014F-B0E0-1D0BA8ECAF43}" type="presOf" srcId="{9E581ECD-9EF5-CF42-A059-6B9ADF9334B6}" destId="{79B5C63B-EB92-6B41-A0AE-70EE0555D031}" srcOrd="0" destOrd="0" presId="urn:microsoft.com/office/officeart/2005/8/layout/orgChart1"/>
    <dgm:cxn modelId="{0CE34B08-5171-6E47-B92C-ED280E2D5B14}" srcId="{9E581ECD-9EF5-CF42-A059-6B9ADF9334B6}" destId="{025BE1E7-4060-7B4A-AB22-9D29B8394F48}" srcOrd="4" destOrd="0" parTransId="{4C636195-B1D1-BE43-A6D0-C1567F02B3BE}" sibTransId="{162B6E2E-FBF6-1F42-9CB3-7B17C98C24B6}"/>
    <dgm:cxn modelId="{D1F77130-5D72-B940-899F-0D23326BD303}" srcId="{9E581ECD-9EF5-CF42-A059-6B9ADF9334B6}" destId="{84BE899C-7AE0-3842-A7A9-A36988066A69}" srcOrd="1" destOrd="0" parTransId="{BFA8A9EE-D178-4E48-BA15-138706A1E72D}" sibTransId="{078DC34A-5AE3-8C4E-A717-169007E12FDE}"/>
    <dgm:cxn modelId="{9FB2AE9B-66C0-7241-B72E-4E71E61D24C0}" type="presOf" srcId="{8B014566-B6BF-1840-997A-8960C89E0522}" destId="{14496D94-1A6F-2E47-A9BB-4F0FC408B57B}" srcOrd="1" destOrd="0" presId="urn:microsoft.com/office/officeart/2005/8/layout/orgChart1"/>
    <dgm:cxn modelId="{184E70DE-08E6-834E-B5A9-25447A49ADC5}" type="presOf" srcId="{025BE1E7-4060-7B4A-AB22-9D29B8394F48}" destId="{10FB4185-D103-4541-A097-EB55FD7E4740}" srcOrd="1" destOrd="0" presId="urn:microsoft.com/office/officeart/2005/8/layout/orgChart1"/>
    <dgm:cxn modelId="{67366E8A-1BC8-7942-BC51-2EC82F49F46D}" type="presOf" srcId="{84BE899C-7AE0-3842-A7A9-A36988066A69}" destId="{4EFF66CE-7E0B-A74C-B2A4-30127F5D0E77}" srcOrd="1" destOrd="0" presId="urn:microsoft.com/office/officeart/2005/8/layout/orgChart1"/>
    <dgm:cxn modelId="{DDB43B92-F732-4646-8B97-C4F3072FD745}" type="presOf" srcId="{44D4E537-EBA5-B84A-B8EB-061A87636B05}" destId="{6717AD0D-75B1-1F42-940A-19E056A28C49}" srcOrd="1" destOrd="0" presId="urn:microsoft.com/office/officeart/2005/8/layout/orgChart1"/>
    <dgm:cxn modelId="{A91F3A6D-0D8F-8C41-9354-F26FC1517130}" srcId="{9E581ECD-9EF5-CF42-A059-6B9ADF9334B6}" destId="{4702E1DE-93AA-A747-848F-7AAF62749285}" srcOrd="3" destOrd="0" parTransId="{F0FAEA98-F476-5A4E-BD0F-E3560E577FF5}" sibTransId="{8A07873F-7501-404F-BF8B-425EE8978B24}"/>
    <dgm:cxn modelId="{0D07DA71-6A46-0C43-9021-8438B475EEC0}" srcId="{9E581ECD-9EF5-CF42-A059-6B9ADF9334B6}" destId="{8B014566-B6BF-1840-997A-8960C89E0522}" srcOrd="2" destOrd="0" parTransId="{3D65CD25-07E2-5243-862A-2A614EC32965}" sibTransId="{A7162872-4E89-CF45-9933-B360292D7E84}"/>
    <dgm:cxn modelId="{624B3AF6-25D2-9B44-8F95-9C86AE28B698}" type="presParOf" srcId="{79B5C63B-EB92-6B41-A0AE-70EE0555D031}" destId="{CBCDE34C-CECF-874D-9C52-3921F69DEBD3}" srcOrd="0" destOrd="0" presId="urn:microsoft.com/office/officeart/2005/8/layout/orgChart1"/>
    <dgm:cxn modelId="{A5FAA2C5-9D24-A34E-9616-CA24C71CE075}" type="presParOf" srcId="{CBCDE34C-CECF-874D-9C52-3921F69DEBD3}" destId="{8E958A19-11D6-3744-A8F9-3D2301ABCAF6}" srcOrd="0" destOrd="0" presId="urn:microsoft.com/office/officeart/2005/8/layout/orgChart1"/>
    <dgm:cxn modelId="{FE54616A-08EC-FE47-9F80-84605C898EEA}" type="presParOf" srcId="{8E958A19-11D6-3744-A8F9-3D2301ABCAF6}" destId="{A4910384-B883-6B4D-9A29-396E18C7AE4A}" srcOrd="0" destOrd="0" presId="urn:microsoft.com/office/officeart/2005/8/layout/orgChart1"/>
    <dgm:cxn modelId="{F43A0246-2CD4-EA4D-B215-59A789D684ED}" type="presParOf" srcId="{8E958A19-11D6-3744-A8F9-3D2301ABCAF6}" destId="{6717AD0D-75B1-1F42-940A-19E056A28C49}" srcOrd="1" destOrd="0" presId="urn:microsoft.com/office/officeart/2005/8/layout/orgChart1"/>
    <dgm:cxn modelId="{AE22F718-DEA8-2E4F-B62A-10DEF4C24F2F}" type="presParOf" srcId="{CBCDE34C-CECF-874D-9C52-3921F69DEBD3}" destId="{79289B37-65B1-044B-AFF4-B5970EEADBA2}" srcOrd="1" destOrd="0" presId="urn:microsoft.com/office/officeart/2005/8/layout/orgChart1"/>
    <dgm:cxn modelId="{2C29E8B3-B418-4A47-85E4-F831CA2290B9}" type="presParOf" srcId="{CBCDE34C-CECF-874D-9C52-3921F69DEBD3}" destId="{E465A3BB-2092-5246-915C-5E64D47AF9BF}" srcOrd="2" destOrd="0" presId="urn:microsoft.com/office/officeart/2005/8/layout/orgChart1"/>
    <dgm:cxn modelId="{109C5195-B6E3-DA49-8769-04B0513938C8}" type="presParOf" srcId="{79B5C63B-EB92-6B41-A0AE-70EE0555D031}" destId="{5360FBCE-AE13-284B-926D-503ED6D725EF}" srcOrd="1" destOrd="0" presId="urn:microsoft.com/office/officeart/2005/8/layout/orgChart1"/>
    <dgm:cxn modelId="{F8AD580D-6207-A445-86F6-6746938017DE}" type="presParOf" srcId="{5360FBCE-AE13-284B-926D-503ED6D725EF}" destId="{540CBC16-B87A-A446-AC64-93AB3EB318BF}" srcOrd="0" destOrd="0" presId="urn:microsoft.com/office/officeart/2005/8/layout/orgChart1"/>
    <dgm:cxn modelId="{D1765E40-F101-894E-BBAE-A36835356A6D}" type="presParOf" srcId="{540CBC16-B87A-A446-AC64-93AB3EB318BF}" destId="{8CD57A39-0702-0B4C-A48C-E791EAB249F6}" srcOrd="0" destOrd="0" presId="urn:microsoft.com/office/officeart/2005/8/layout/orgChart1"/>
    <dgm:cxn modelId="{B1654D63-846C-A940-A5F9-911A11143DEA}" type="presParOf" srcId="{540CBC16-B87A-A446-AC64-93AB3EB318BF}" destId="{4EFF66CE-7E0B-A74C-B2A4-30127F5D0E77}" srcOrd="1" destOrd="0" presId="urn:microsoft.com/office/officeart/2005/8/layout/orgChart1"/>
    <dgm:cxn modelId="{C93346CC-7A07-6D45-B5C4-1748CB159B65}" type="presParOf" srcId="{5360FBCE-AE13-284B-926D-503ED6D725EF}" destId="{F0156531-962B-B84B-853B-E28BE8E4175A}" srcOrd="1" destOrd="0" presId="urn:microsoft.com/office/officeart/2005/8/layout/orgChart1"/>
    <dgm:cxn modelId="{241A7FFD-71EA-1D40-AEA5-69177C84A3ED}" type="presParOf" srcId="{5360FBCE-AE13-284B-926D-503ED6D725EF}" destId="{BAEFA43D-4DDA-394D-A776-D26175B4688F}" srcOrd="2" destOrd="0" presId="urn:microsoft.com/office/officeart/2005/8/layout/orgChart1"/>
    <dgm:cxn modelId="{244F4F3E-94E6-2D47-80D8-D78F95C2B8DB}" type="presParOf" srcId="{79B5C63B-EB92-6B41-A0AE-70EE0555D031}" destId="{DD4B8810-471A-994E-B8F1-CF68336DC1B7}" srcOrd="2" destOrd="0" presId="urn:microsoft.com/office/officeart/2005/8/layout/orgChart1"/>
    <dgm:cxn modelId="{0BFBA219-2B31-CB4A-B6E0-E9DC09C16E36}" type="presParOf" srcId="{DD4B8810-471A-994E-B8F1-CF68336DC1B7}" destId="{FE8ACB09-0B4A-5448-B69C-383BF4403118}" srcOrd="0" destOrd="0" presId="urn:microsoft.com/office/officeart/2005/8/layout/orgChart1"/>
    <dgm:cxn modelId="{3456D3E5-8079-E248-80CE-ECD2EB059C40}" type="presParOf" srcId="{FE8ACB09-0B4A-5448-B69C-383BF4403118}" destId="{905DCB90-8151-814E-8C04-F44246FC6F06}" srcOrd="0" destOrd="0" presId="urn:microsoft.com/office/officeart/2005/8/layout/orgChart1"/>
    <dgm:cxn modelId="{21AFC215-B9C1-BB44-A741-EA8EB51F0759}" type="presParOf" srcId="{FE8ACB09-0B4A-5448-B69C-383BF4403118}" destId="{14496D94-1A6F-2E47-A9BB-4F0FC408B57B}" srcOrd="1" destOrd="0" presId="urn:microsoft.com/office/officeart/2005/8/layout/orgChart1"/>
    <dgm:cxn modelId="{C60FCC79-F7F7-A94D-AA7C-ACEBF626C5E9}" type="presParOf" srcId="{DD4B8810-471A-994E-B8F1-CF68336DC1B7}" destId="{BF08E367-EB51-DF4F-855A-551501F00F1E}" srcOrd="1" destOrd="0" presId="urn:microsoft.com/office/officeart/2005/8/layout/orgChart1"/>
    <dgm:cxn modelId="{33614B50-58C6-834B-9EDC-937BEACE5BEB}" type="presParOf" srcId="{DD4B8810-471A-994E-B8F1-CF68336DC1B7}" destId="{7105ED9E-54DB-9444-9AC6-711FAD802B35}" srcOrd="2" destOrd="0" presId="urn:microsoft.com/office/officeart/2005/8/layout/orgChart1"/>
    <dgm:cxn modelId="{F5A1D3C3-D12A-B243-B881-9479ACE4107F}" type="presParOf" srcId="{79B5C63B-EB92-6B41-A0AE-70EE0555D031}" destId="{A563CB05-ED16-F644-BE23-CED814579CCA}" srcOrd="3" destOrd="0" presId="urn:microsoft.com/office/officeart/2005/8/layout/orgChart1"/>
    <dgm:cxn modelId="{53ED8EFA-5BEF-D24D-80FF-C24FBD4FDD44}" type="presParOf" srcId="{A563CB05-ED16-F644-BE23-CED814579CCA}" destId="{FEEBAF5B-EF5F-ED45-83FB-DA3D0050AF5F}" srcOrd="0" destOrd="0" presId="urn:microsoft.com/office/officeart/2005/8/layout/orgChart1"/>
    <dgm:cxn modelId="{C46834AE-6E3C-024E-9337-C6385A131ED0}" type="presParOf" srcId="{FEEBAF5B-EF5F-ED45-83FB-DA3D0050AF5F}" destId="{55029F59-4DA3-584D-8C6A-C99DDACF8A69}" srcOrd="0" destOrd="0" presId="urn:microsoft.com/office/officeart/2005/8/layout/orgChart1"/>
    <dgm:cxn modelId="{DFB6FE6C-7045-5D46-92E9-F7AE9D179A7D}" type="presParOf" srcId="{FEEBAF5B-EF5F-ED45-83FB-DA3D0050AF5F}" destId="{0894D72B-24A6-B84E-A3B0-C8BE6C344CB3}" srcOrd="1" destOrd="0" presId="urn:microsoft.com/office/officeart/2005/8/layout/orgChart1"/>
    <dgm:cxn modelId="{BE376032-03FE-6A4E-AC69-B3DE10B4D319}" type="presParOf" srcId="{A563CB05-ED16-F644-BE23-CED814579CCA}" destId="{739CD5FA-A4F2-144E-87C1-1A0CFB9E41F1}" srcOrd="1" destOrd="0" presId="urn:microsoft.com/office/officeart/2005/8/layout/orgChart1"/>
    <dgm:cxn modelId="{7C307237-7F77-9B4C-9647-9D0B04FC466F}" type="presParOf" srcId="{A563CB05-ED16-F644-BE23-CED814579CCA}" destId="{31E75E99-5158-2A47-886E-6CBDFBA35126}" srcOrd="2" destOrd="0" presId="urn:microsoft.com/office/officeart/2005/8/layout/orgChart1"/>
    <dgm:cxn modelId="{F1970443-249A-E844-9A48-C87F98A7F981}" type="presParOf" srcId="{79B5C63B-EB92-6B41-A0AE-70EE0555D031}" destId="{2D1DCB7B-7E89-6C45-9D88-EFA1A765557D}" srcOrd="4" destOrd="0" presId="urn:microsoft.com/office/officeart/2005/8/layout/orgChart1"/>
    <dgm:cxn modelId="{60374F81-EB78-5D4B-B8C4-75176532D7DC}" type="presParOf" srcId="{2D1DCB7B-7E89-6C45-9D88-EFA1A765557D}" destId="{2372C1CE-99CE-D948-8B98-5E552E1FFE3F}" srcOrd="0" destOrd="0" presId="urn:microsoft.com/office/officeart/2005/8/layout/orgChart1"/>
    <dgm:cxn modelId="{FABB27CD-F07B-3C40-8E7C-2F7ABF19090C}" type="presParOf" srcId="{2372C1CE-99CE-D948-8B98-5E552E1FFE3F}" destId="{3097F24E-2A67-4440-BDCF-D7CC4EB3230A}" srcOrd="0" destOrd="0" presId="urn:microsoft.com/office/officeart/2005/8/layout/orgChart1"/>
    <dgm:cxn modelId="{9FC7DC89-CD1A-9D42-87BB-B7BDCA8C6908}" type="presParOf" srcId="{2372C1CE-99CE-D948-8B98-5E552E1FFE3F}" destId="{10FB4185-D103-4541-A097-EB55FD7E4740}" srcOrd="1" destOrd="0" presId="urn:microsoft.com/office/officeart/2005/8/layout/orgChart1"/>
    <dgm:cxn modelId="{81034539-8D4D-0540-B5E4-B89754F47915}" type="presParOf" srcId="{2D1DCB7B-7E89-6C45-9D88-EFA1A765557D}" destId="{F5250915-3DFA-BB4C-B34A-B0936597ADA2}" srcOrd="1" destOrd="0" presId="urn:microsoft.com/office/officeart/2005/8/layout/orgChart1"/>
    <dgm:cxn modelId="{EA3B59F3-4086-9543-91DB-2CC1EC4E2989}" type="presParOf" srcId="{2D1DCB7B-7E89-6C45-9D88-EFA1A765557D}" destId="{D60D0E5D-F922-1742-9422-94F8D4943505}" srcOrd="2" destOrd="0" presId="urn:microsoft.com/office/officeart/2005/8/layout/orgChart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581ECD-9EF5-CF42-A059-6B9ADF9334B6}" type="doc">
      <dgm:prSet loTypeId="urn:microsoft.com/office/officeart/2005/8/layout/matrix3" loCatId="" qsTypeId="urn:microsoft.com/office/officeart/2005/8/quickstyle/3D1" qsCatId="3D" csTypeId="urn:microsoft.com/office/officeart/2005/8/colors/accent1_2" csCatId="accent1" phldr="1"/>
      <dgm:spPr/>
      <dgm:t>
        <a:bodyPr/>
        <a:lstStyle/>
        <a:p>
          <a:endParaRPr lang="en-US"/>
        </a:p>
      </dgm:t>
    </dgm:pt>
    <dgm:pt modelId="{44D4E537-EBA5-B84A-B8EB-061A87636B05}">
      <dgm:prSet phldrT="[Text]"/>
      <dgm:spPr>
        <a:solidFill>
          <a:schemeClr val="bg2">
            <a:lumMod val="75000"/>
          </a:schemeClr>
        </a:solidFill>
      </dgm:spPr>
      <dgm:t>
        <a:bodyPr/>
        <a:lstStyle/>
        <a:p>
          <a:r>
            <a:rPr lang="en-US" b="1" dirty="0" smtClean="0">
              <a:solidFill>
                <a:schemeClr val="tx1"/>
              </a:solidFill>
            </a:rPr>
            <a:t>Social capital</a:t>
          </a:r>
          <a:r>
            <a:rPr lang="en-US" dirty="0" smtClean="0">
              <a:solidFill>
                <a:schemeClr val="tx1"/>
              </a:solidFill>
            </a:rPr>
            <a:t> (relationships &amp; social networks)</a:t>
          </a:r>
          <a:endParaRPr lang="en-US" dirty="0">
            <a:solidFill>
              <a:schemeClr val="tx1"/>
            </a:solidFill>
          </a:endParaRPr>
        </a:p>
      </dgm:t>
    </dgm:pt>
    <dgm:pt modelId="{2BFEE225-0215-2F4A-9B9F-F0B53276E0DE}" type="parTrans" cxnId="{FA4B1B7A-23D4-0A46-9B0D-39B27F314763}">
      <dgm:prSet/>
      <dgm:spPr/>
      <dgm:t>
        <a:bodyPr/>
        <a:lstStyle/>
        <a:p>
          <a:endParaRPr lang="en-US"/>
        </a:p>
      </dgm:t>
    </dgm:pt>
    <dgm:pt modelId="{02AE7138-8EFE-B74C-8B4E-A03F3BE4AB11}" type="sibTrans" cxnId="{FA4B1B7A-23D4-0A46-9B0D-39B27F314763}">
      <dgm:prSet/>
      <dgm:spPr/>
      <dgm:t>
        <a:bodyPr/>
        <a:lstStyle/>
        <a:p>
          <a:endParaRPr lang="en-US"/>
        </a:p>
      </dgm:t>
    </dgm:pt>
    <dgm:pt modelId="{025BE1E7-4060-7B4A-AB22-9D29B8394F48}">
      <dgm:prSet phldrT="[Text]"/>
      <dgm:spPr>
        <a:solidFill>
          <a:schemeClr val="bg2">
            <a:lumMod val="75000"/>
          </a:schemeClr>
        </a:solidFill>
      </dgm:spPr>
      <dgm:t>
        <a:bodyPr/>
        <a:lstStyle/>
        <a:p>
          <a:r>
            <a:rPr lang="en-US" b="1" dirty="0" smtClean="0">
              <a:solidFill>
                <a:srgbClr val="292934"/>
              </a:solidFill>
            </a:rPr>
            <a:t>Physical capital</a:t>
          </a:r>
          <a:r>
            <a:rPr lang="en-US" dirty="0" smtClean="0">
              <a:solidFill>
                <a:srgbClr val="292934"/>
              </a:solidFill>
            </a:rPr>
            <a:t> </a:t>
          </a:r>
        </a:p>
        <a:p>
          <a:r>
            <a:rPr lang="en-US" dirty="0" smtClean="0">
              <a:solidFill>
                <a:srgbClr val="292934"/>
              </a:solidFill>
            </a:rPr>
            <a:t>(income, savings, investments, property, tangible financial assets)</a:t>
          </a:r>
          <a:endParaRPr lang="en-US" dirty="0">
            <a:solidFill>
              <a:srgbClr val="292934"/>
            </a:solidFill>
          </a:endParaRPr>
        </a:p>
      </dgm:t>
    </dgm:pt>
    <dgm:pt modelId="{4C636195-B1D1-BE43-A6D0-C1567F02B3BE}" type="parTrans" cxnId="{0CE34B08-5171-6E47-B92C-ED280E2D5B14}">
      <dgm:prSet/>
      <dgm:spPr/>
      <dgm:t>
        <a:bodyPr/>
        <a:lstStyle/>
        <a:p>
          <a:endParaRPr lang="en-US"/>
        </a:p>
      </dgm:t>
    </dgm:pt>
    <dgm:pt modelId="{162B6E2E-FBF6-1F42-9CB3-7B17C98C24B6}" type="sibTrans" cxnId="{0CE34B08-5171-6E47-B92C-ED280E2D5B14}">
      <dgm:prSet/>
      <dgm:spPr/>
      <dgm:t>
        <a:bodyPr/>
        <a:lstStyle/>
        <a:p>
          <a:endParaRPr lang="en-US"/>
        </a:p>
      </dgm:t>
    </dgm:pt>
    <dgm:pt modelId="{8B014566-B6BF-1840-997A-8960C89E0522}">
      <dgm:prSet phldrT="[Text]"/>
      <dgm:spPr>
        <a:solidFill>
          <a:schemeClr val="bg2">
            <a:lumMod val="75000"/>
          </a:schemeClr>
        </a:solidFill>
      </dgm:spPr>
      <dgm:t>
        <a:bodyPr/>
        <a:lstStyle/>
        <a:p>
          <a:r>
            <a:rPr lang="en-US" b="1" dirty="0" smtClean="0">
              <a:solidFill>
                <a:srgbClr val="292934"/>
              </a:solidFill>
            </a:rPr>
            <a:t>Human capital </a:t>
          </a:r>
          <a:r>
            <a:rPr lang="en-US" dirty="0" smtClean="0">
              <a:solidFill>
                <a:srgbClr val="292934"/>
              </a:solidFill>
            </a:rPr>
            <a:t>(education, knowledge, skills, hopes, aspirations, health, heredity)</a:t>
          </a:r>
          <a:endParaRPr lang="en-US" dirty="0">
            <a:solidFill>
              <a:srgbClr val="292934"/>
            </a:solidFill>
          </a:endParaRPr>
        </a:p>
      </dgm:t>
    </dgm:pt>
    <dgm:pt modelId="{3D65CD25-07E2-5243-862A-2A614EC32965}" type="parTrans" cxnId="{0D07DA71-6A46-0C43-9021-8438B475EEC0}">
      <dgm:prSet/>
      <dgm:spPr/>
      <dgm:t>
        <a:bodyPr/>
        <a:lstStyle/>
        <a:p>
          <a:endParaRPr lang="en-US"/>
        </a:p>
      </dgm:t>
    </dgm:pt>
    <dgm:pt modelId="{A7162872-4E89-CF45-9933-B360292D7E84}" type="sibTrans" cxnId="{0D07DA71-6A46-0C43-9021-8438B475EEC0}">
      <dgm:prSet/>
      <dgm:spPr/>
      <dgm:t>
        <a:bodyPr/>
        <a:lstStyle/>
        <a:p>
          <a:endParaRPr lang="en-US"/>
        </a:p>
      </dgm:t>
    </dgm:pt>
    <dgm:pt modelId="{4702E1DE-93AA-A747-848F-7AAF62749285}">
      <dgm:prSet phldrT="[Text]"/>
      <dgm:spPr>
        <a:solidFill>
          <a:schemeClr val="bg2">
            <a:lumMod val="75000"/>
          </a:schemeClr>
        </a:solidFill>
      </dgm:spPr>
      <dgm:t>
        <a:bodyPr/>
        <a:lstStyle/>
        <a:p>
          <a:r>
            <a:rPr lang="en-US" b="1" dirty="0" smtClean="0">
              <a:solidFill>
                <a:srgbClr val="292934"/>
              </a:solidFill>
            </a:rPr>
            <a:t>Cultural capital </a:t>
          </a:r>
          <a:r>
            <a:rPr lang="en-US" dirty="0" smtClean="0">
              <a:solidFill>
                <a:srgbClr val="292934"/>
              </a:solidFill>
            </a:rPr>
            <a:t>(values, beliefs, attitudes that link to social conformity)</a:t>
          </a:r>
          <a:endParaRPr lang="en-US" dirty="0">
            <a:solidFill>
              <a:srgbClr val="292934"/>
            </a:solidFill>
          </a:endParaRPr>
        </a:p>
      </dgm:t>
    </dgm:pt>
    <dgm:pt modelId="{F0FAEA98-F476-5A4E-BD0F-E3560E577FF5}" type="parTrans" cxnId="{A91F3A6D-0D8F-8C41-9354-F26FC1517130}">
      <dgm:prSet/>
      <dgm:spPr/>
      <dgm:t>
        <a:bodyPr/>
        <a:lstStyle/>
        <a:p>
          <a:endParaRPr lang="en-US"/>
        </a:p>
      </dgm:t>
    </dgm:pt>
    <dgm:pt modelId="{8A07873F-7501-404F-BF8B-425EE8978B24}" type="sibTrans" cxnId="{A91F3A6D-0D8F-8C41-9354-F26FC1517130}">
      <dgm:prSet/>
      <dgm:spPr/>
      <dgm:t>
        <a:bodyPr/>
        <a:lstStyle/>
        <a:p>
          <a:endParaRPr lang="en-US"/>
        </a:p>
      </dgm:t>
    </dgm:pt>
    <dgm:pt modelId="{AE61C2B3-61A0-F046-A230-A1648831D9EE}" type="pres">
      <dgm:prSet presAssocID="{9E581ECD-9EF5-CF42-A059-6B9ADF9334B6}" presName="matrix" presStyleCnt="0">
        <dgm:presLayoutVars>
          <dgm:chMax val="1"/>
          <dgm:dir/>
          <dgm:resizeHandles val="exact"/>
        </dgm:presLayoutVars>
      </dgm:prSet>
      <dgm:spPr/>
      <dgm:t>
        <a:bodyPr/>
        <a:lstStyle/>
        <a:p>
          <a:endParaRPr lang="en-US"/>
        </a:p>
      </dgm:t>
    </dgm:pt>
    <dgm:pt modelId="{A3AADABF-E5C7-934C-996C-B3E7DA81556A}" type="pres">
      <dgm:prSet presAssocID="{9E581ECD-9EF5-CF42-A059-6B9ADF9334B6}" presName="diamond" presStyleLbl="bgShp" presStyleIdx="0" presStyleCnt="1"/>
      <dgm:spPr>
        <a:solidFill>
          <a:schemeClr val="tx2"/>
        </a:solidFill>
      </dgm:spPr>
    </dgm:pt>
    <dgm:pt modelId="{746EFCB2-88BB-E348-A131-203A9EC380C4}" type="pres">
      <dgm:prSet presAssocID="{9E581ECD-9EF5-CF42-A059-6B9ADF9334B6}" presName="quad1" presStyleLbl="node1" presStyleIdx="0" presStyleCnt="4" custLinFactNeighborX="0">
        <dgm:presLayoutVars>
          <dgm:chMax val="0"/>
          <dgm:chPref val="0"/>
          <dgm:bulletEnabled val="1"/>
        </dgm:presLayoutVars>
      </dgm:prSet>
      <dgm:spPr/>
      <dgm:t>
        <a:bodyPr/>
        <a:lstStyle/>
        <a:p>
          <a:endParaRPr lang="en-US"/>
        </a:p>
      </dgm:t>
    </dgm:pt>
    <dgm:pt modelId="{79842FFE-FB84-3D49-BD62-3B1A04084D38}" type="pres">
      <dgm:prSet presAssocID="{9E581ECD-9EF5-CF42-A059-6B9ADF9334B6}" presName="quad2" presStyleLbl="node1" presStyleIdx="1" presStyleCnt="4">
        <dgm:presLayoutVars>
          <dgm:chMax val="0"/>
          <dgm:chPref val="0"/>
          <dgm:bulletEnabled val="1"/>
        </dgm:presLayoutVars>
      </dgm:prSet>
      <dgm:spPr/>
      <dgm:t>
        <a:bodyPr/>
        <a:lstStyle/>
        <a:p>
          <a:endParaRPr lang="en-US"/>
        </a:p>
      </dgm:t>
    </dgm:pt>
    <dgm:pt modelId="{83458DC7-75A7-9C48-84F4-746FF03A25C3}" type="pres">
      <dgm:prSet presAssocID="{9E581ECD-9EF5-CF42-A059-6B9ADF9334B6}" presName="quad3" presStyleLbl="node1" presStyleIdx="2" presStyleCnt="4">
        <dgm:presLayoutVars>
          <dgm:chMax val="0"/>
          <dgm:chPref val="0"/>
          <dgm:bulletEnabled val="1"/>
        </dgm:presLayoutVars>
      </dgm:prSet>
      <dgm:spPr/>
      <dgm:t>
        <a:bodyPr/>
        <a:lstStyle/>
        <a:p>
          <a:endParaRPr lang="en-US"/>
        </a:p>
      </dgm:t>
    </dgm:pt>
    <dgm:pt modelId="{C17729A9-00C0-4F4E-8327-4FCC2EC7C963}" type="pres">
      <dgm:prSet presAssocID="{9E581ECD-9EF5-CF42-A059-6B9ADF9334B6}" presName="quad4" presStyleLbl="node1" presStyleIdx="3" presStyleCnt="4">
        <dgm:presLayoutVars>
          <dgm:chMax val="0"/>
          <dgm:chPref val="0"/>
          <dgm:bulletEnabled val="1"/>
        </dgm:presLayoutVars>
      </dgm:prSet>
      <dgm:spPr/>
      <dgm:t>
        <a:bodyPr/>
        <a:lstStyle/>
        <a:p>
          <a:endParaRPr lang="en-US"/>
        </a:p>
      </dgm:t>
    </dgm:pt>
  </dgm:ptLst>
  <dgm:cxnLst>
    <dgm:cxn modelId="{0CE34B08-5171-6E47-B92C-ED280E2D5B14}" srcId="{9E581ECD-9EF5-CF42-A059-6B9ADF9334B6}" destId="{025BE1E7-4060-7B4A-AB22-9D29B8394F48}" srcOrd="1" destOrd="0" parTransId="{4C636195-B1D1-BE43-A6D0-C1567F02B3BE}" sibTransId="{162B6E2E-FBF6-1F42-9CB3-7B17C98C24B6}"/>
    <dgm:cxn modelId="{2ED16351-BEF1-164B-ABAB-5A787AFF8693}" type="presOf" srcId="{44D4E537-EBA5-B84A-B8EB-061A87636B05}" destId="{746EFCB2-88BB-E348-A131-203A9EC380C4}" srcOrd="0" destOrd="0" presId="urn:microsoft.com/office/officeart/2005/8/layout/matrix3"/>
    <dgm:cxn modelId="{0D07DA71-6A46-0C43-9021-8438B475EEC0}" srcId="{9E581ECD-9EF5-CF42-A059-6B9ADF9334B6}" destId="{8B014566-B6BF-1840-997A-8960C89E0522}" srcOrd="2" destOrd="0" parTransId="{3D65CD25-07E2-5243-862A-2A614EC32965}" sibTransId="{A7162872-4E89-CF45-9933-B360292D7E84}"/>
    <dgm:cxn modelId="{FA4B1B7A-23D4-0A46-9B0D-39B27F314763}" srcId="{9E581ECD-9EF5-CF42-A059-6B9ADF9334B6}" destId="{44D4E537-EBA5-B84A-B8EB-061A87636B05}" srcOrd="0" destOrd="0" parTransId="{2BFEE225-0215-2F4A-9B9F-F0B53276E0DE}" sibTransId="{02AE7138-8EFE-B74C-8B4E-A03F3BE4AB11}"/>
    <dgm:cxn modelId="{63CFA824-1CB0-AC40-A283-3BB48B3A6D24}" type="presOf" srcId="{8B014566-B6BF-1840-997A-8960C89E0522}" destId="{83458DC7-75A7-9C48-84F4-746FF03A25C3}" srcOrd="0" destOrd="0" presId="urn:microsoft.com/office/officeart/2005/8/layout/matrix3"/>
    <dgm:cxn modelId="{0AB809CD-6964-3D48-AD5D-D9BEC1F1959B}" type="presOf" srcId="{4702E1DE-93AA-A747-848F-7AAF62749285}" destId="{C17729A9-00C0-4F4E-8327-4FCC2EC7C963}" srcOrd="0" destOrd="0" presId="urn:microsoft.com/office/officeart/2005/8/layout/matrix3"/>
    <dgm:cxn modelId="{BCAA062A-350D-5340-AF2A-3477E6EDF975}" type="presOf" srcId="{9E581ECD-9EF5-CF42-A059-6B9ADF9334B6}" destId="{AE61C2B3-61A0-F046-A230-A1648831D9EE}" srcOrd="0" destOrd="0" presId="urn:microsoft.com/office/officeart/2005/8/layout/matrix3"/>
    <dgm:cxn modelId="{A91F3A6D-0D8F-8C41-9354-F26FC1517130}" srcId="{9E581ECD-9EF5-CF42-A059-6B9ADF9334B6}" destId="{4702E1DE-93AA-A747-848F-7AAF62749285}" srcOrd="3" destOrd="0" parTransId="{F0FAEA98-F476-5A4E-BD0F-E3560E577FF5}" sibTransId="{8A07873F-7501-404F-BF8B-425EE8978B24}"/>
    <dgm:cxn modelId="{DF2FF653-D2C2-DE49-BDD6-47C742B4A6B5}" type="presOf" srcId="{025BE1E7-4060-7B4A-AB22-9D29B8394F48}" destId="{79842FFE-FB84-3D49-BD62-3B1A04084D38}" srcOrd="0" destOrd="0" presId="urn:microsoft.com/office/officeart/2005/8/layout/matrix3"/>
    <dgm:cxn modelId="{5EB70104-D133-7047-9BD6-B640055E9A2D}" type="presParOf" srcId="{AE61C2B3-61A0-F046-A230-A1648831D9EE}" destId="{A3AADABF-E5C7-934C-996C-B3E7DA81556A}" srcOrd="0" destOrd="0" presId="urn:microsoft.com/office/officeart/2005/8/layout/matrix3"/>
    <dgm:cxn modelId="{5824B397-70BC-EC47-859B-71FF4F59960A}" type="presParOf" srcId="{AE61C2B3-61A0-F046-A230-A1648831D9EE}" destId="{746EFCB2-88BB-E348-A131-203A9EC380C4}" srcOrd="1" destOrd="0" presId="urn:microsoft.com/office/officeart/2005/8/layout/matrix3"/>
    <dgm:cxn modelId="{49613346-8BD9-DF48-AC22-BBF10DB7EF4D}" type="presParOf" srcId="{AE61C2B3-61A0-F046-A230-A1648831D9EE}" destId="{79842FFE-FB84-3D49-BD62-3B1A04084D38}" srcOrd="2" destOrd="0" presId="urn:microsoft.com/office/officeart/2005/8/layout/matrix3"/>
    <dgm:cxn modelId="{1341E215-513F-A54E-BA57-157F8562DE5B}" type="presParOf" srcId="{AE61C2B3-61A0-F046-A230-A1648831D9EE}" destId="{83458DC7-75A7-9C48-84F4-746FF03A25C3}" srcOrd="3" destOrd="0" presId="urn:microsoft.com/office/officeart/2005/8/layout/matrix3"/>
    <dgm:cxn modelId="{4B3DCB2D-CF73-454D-9528-BE8084B41BA5}" type="presParOf" srcId="{AE61C2B3-61A0-F046-A230-A1648831D9EE}" destId="{C17729A9-00C0-4F4E-8327-4FCC2EC7C963}"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ABB344-F371-5F4E-95CD-2F46860B1D88}">
      <dsp:nvSpPr>
        <dsp:cNvPr id="0" name=""/>
        <dsp:cNvSpPr/>
      </dsp:nvSpPr>
      <dsp:spPr>
        <a:xfrm>
          <a:off x="1149675" y="2175993"/>
          <a:ext cx="1336487" cy="1147216"/>
        </a:xfrm>
        <a:prstGeom prst="hexagon">
          <a:avLst>
            <a:gd name="adj" fmla="val 25000"/>
            <a:gd name="vf" fmla="val 11547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US" sz="1200" kern="1200" dirty="0" smtClean="0"/>
            <a:t>Detoxing, craving, (re)lapsing</a:t>
          </a:r>
          <a:endParaRPr lang="en-US" sz="1200" kern="1200" dirty="0"/>
        </a:p>
      </dsp:txBody>
      <dsp:txXfrm>
        <a:off x="1149675" y="2175993"/>
        <a:ext cx="1336487" cy="1147216"/>
      </dsp:txXfrm>
    </dsp:sp>
    <dsp:sp modelId="{9BB16B9E-6E07-AD42-8ED3-C2310D130166}">
      <dsp:nvSpPr>
        <dsp:cNvPr id="0" name=""/>
        <dsp:cNvSpPr/>
      </dsp:nvSpPr>
      <dsp:spPr>
        <a:xfrm>
          <a:off x="1181770" y="2689096"/>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600F698-65D4-024D-9AB7-DD9FD78B13C5}">
      <dsp:nvSpPr>
        <dsp:cNvPr id="0" name=""/>
        <dsp:cNvSpPr/>
      </dsp:nvSpPr>
      <dsp:spPr>
        <a:xfrm>
          <a:off x="0" y="1541879"/>
          <a:ext cx="1336487" cy="1147216"/>
        </a:xfrm>
        <a:prstGeom prst="hexagon">
          <a:avLst>
            <a:gd name="adj" fmla="val 25000"/>
            <a:gd name="vf" fmla="val 115470"/>
          </a:avLst>
        </a:prstGeom>
        <a:blipFill rotWithShape="1">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B233938-E07F-8F40-B56A-D60BD0D2DD29}">
      <dsp:nvSpPr>
        <dsp:cNvPr id="0" name=""/>
        <dsp:cNvSpPr/>
      </dsp:nvSpPr>
      <dsp:spPr>
        <a:xfrm>
          <a:off x="915131" y="2536856"/>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14342CE-B005-D240-84E1-36778599161B}">
      <dsp:nvSpPr>
        <dsp:cNvPr id="0" name=""/>
        <dsp:cNvSpPr/>
      </dsp:nvSpPr>
      <dsp:spPr>
        <a:xfrm>
          <a:off x="2299350" y="1538409"/>
          <a:ext cx="1336487" cy="1147216"/>
        </a:xfrm>
        <a:prstGeom prst="hexagon">
          <a:avLst>
            <a:gd name="adj" fmla="val 25000"/>
            <a:gd name="vf" fmla="val 11547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US" sz="1200" kern="1200" dirty="0" smtClean="0"/>
            <a:t>(Re)building relationships</a:t>
          </a:r>
          <a:endParaRPr lang="en-US" sz="1200" kern="1200" dirty="0"/>
        </a:p>
      </dsp:txBody>
      <dsp:txXfrm>
        <a:off x="2299350" y="1538409"/>
        <a:ext cx="1336487" cy="1147216"/>
      </dsp:txXfrm>
    </dsp:sp>
    <dsp:sp modelId="{8845E658-A38A-1949-9CA3-990E8CA80F4B}">
      <dsp:nvSpPr>
        <dsp:cNvPr id="0" name=""/>
        <dsp:cNvSpPr/>
      </dsp:nvSpPr>
      <dsp:spPr>
        <a:xfrm>
          <a:off x="3219419" y="2530784"/>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81D9651-A28C-DD4C-9D57-9CF0D0A4A0A0}">
      <dsp:nvSpPr>
        <dsp:cNvPr id="0" name=""/>
        <dsp:cNvSpPr/>
      </dsp:nvSpPr>
      <dsp:spPr>
        <a:xfrm>
          <a:off x="3449848" y="2173824"/>
          <a:ext cx="1336487" cy="1147216"/>
        </a:xfrm>
        <a:prstGeom prst="hexagon">
          <a:avLst>
            <a:gd name="adj" fmla="val 25000"/>
            <a:gd name="vf" fmla="val 115470"/>
          </a:avLst>
        </a:prstGeom>
        <a:blipFill rotWithShape="1">
          <a:blip xmlns:r="http://schemas.openxmlformats.org/officeDocument/2006/relationships" r:embed="rId2"/>
          <a:stretch>
            <a:fillRect/>
          </a:stretch>
        </a:blip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69CE5EF-8E8F-E54B-9202-B312A6E70FC5}">
      <dsp:nvSpPr>
        <dsp:cNvPr id="0" name=""/>
        <dsp:cNvSpPr/>
      </dsp:nvSpPr>
      <dsp:spPr>
        <a:xfrm>
          <a:off x="3481943" y="2684325"/>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F9D633E-D32C-1449-8954-360AB5913720}">
      <dsp:nvSpPr>
        <dsp:cNvPr id="0" name=""/>
        <dsp:cNvSpPr/>
      </dsp:nvSpPr>
      <dsp:spPr>
        <a:xfrm>
          <a:off x="1149675" y="907765"/>
          <a:ext cx="1336487" cy="1147216"/>
        </a:xfrm>
        <a:prstGeom prst="hexagon">
          <a:avLst>
            <a:gd name="adj" fmla="val 25000"/>
            <a:gd name="vf" fmla="val 11547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US" sz="1200" kern="1200" dirty="0" smtClean="0"/>
            <a:t>Emotional changes</a:t>
          </a:r>
          <a:endParaRPr lang="en-US" sz="1200" kern="1200" dirty="0"/>
        </a:p>
      </dsp:txBody>
      <dsp:txXfrm>
        <a:off x="1149675" y="907765"/>
        <a:ext cx="1336487" cy="1147216"/>
      </dsp:txXfrm>
    </dsp:sp>
    <dsp:sp modelId="{3ABB4529-21F0-1E43-A3D2-861E56870791}">
      <dsp:nvSpPr>
        <dsp:cNvPr id="0" name=""/>
        <dsp:cNvSpPr/>
      </dsp:nvSpPr>
      <dsp:spPr>
        <a:xfrm>
          <a:off x="2059045" y="923379"/>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3038650-38FD-7F40-B3E4-5017E797A799}">
      <dsp:nvSpPr>
        <dsp:cNvPr id="0" name=""/>
        <dsp:cNvSpPr/>
      </dsp:nvSpPr>
      <dsp:spPr>
        <a:xfrm>
          <a:off x="2299350" y="269748"/>
          <a:ext cx="1336487" cy="1147216"/>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l="-37000" r="-37000"/>
          </a:stretch>
        </a:blip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3437C5C-CEE5-0147-A256-B09BCF60FA71}">
      <dsp:nvSpPr>
        <dsp:cNvPr id="0" name=""/>
        <dsp:cNvSpPr/>
      </dsp:nvSpPr>
      <dsp:spPr>
        <a:xfrm>
          <a:off x="2338029" y="778080"/>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FE3FE70-77D7-F743-BBB9-3F8C9C74A491}">
      <dsp:nvSpPr>
        <dsp:cNvPr id="0" name=""/>
        <dsp:cNvSpPr/>
      </dsp:nvSpPr>
      <dsp:spPr>
        <a:xfrm>
          <a:off x="3449848" y="905163"/>
          <a:ext cx="1336487" cy="1147216"/>
        </a:xfrm>
        <a:prstGeom prst="hexagon">
          <a:avLst>
            <a:gd name="adj" fmla="val 25000"/>
            <a:gd name="vf" fmla="val 115470"/>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US" sz="1200" kern="1200" dirty="0" smtClean="0"/>
            <a:t>Bodily changes</a:t>
          </a:r>
          <a:endParaRPr lang="en-US" sz="1200" kern="1200" dirty="0"/>
        </a:p>
      </dsp:txBody>
      <dsp:txXfrm>
        <a:off x="3449848" y="905163"/>
        <a:ext cx="1336487" cy="1147216"/>
      </dsp:txXfrm>
    </dsp:sp>
    <dsp:sp modelId="{05ED011E-DCBB-EA4F-B1EE-2C5933FF0A89}">
      <dsp:nvSpPr>
        <dsp:cNvPr id="0" name=""/>
        <dsp:cNvSpPr/>
      </dsp:nvSpPr>
      <dsp:spPr>
        <a:xfrm>
          <a:off x="4605284" y="1413495"/>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1E5D8A2-9BC8-FB4C-A733-FF75CEEE4CCD}">
      <dsp:nvSpPr>
        <dsp:cNvPr id="0" name=""/>
        <dsp:cNvSpPr/>
      </dsp:nvSpPr>
      <dsp:spPr>
        <a:xfrm>
          <a:off x="4599523" y="1550120"/>
          <a:ext cx="1336487" cy="1147216"/>
        </a:xfrm>
        <a:prstGeom prst="hexagon">
          <a:avLst>
            <a:gd name="adj" fmla="val 25000"/>
            <a:gd name="vf" fmla="val 115470"/>
          </a:avLst>
        </a:prstGeom>
        <a:blipFill rotWithShape="1">
          <a:blip xmlns:r="http://schemas.openxmlformats.org/officeDocument/2006/relationships" r:embed="rId4"/>
          <a:stretch>
            <a:fillRect/>
          </a:stretch>
        </a:blip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3E824AB-13FF-3647-896C-76524A68C0AF}">
      <dsp:nvSpPr>
        <dsp:cNvPr id="0" name=""/>
        <dsp:cNvSpPr/>
      </dsp:nvSpPr>
      <dsp:spPr>
        <a:xfrm>
          <a:off x="4859578" y="1570939"/>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A7B9945-EB08-7F44-88F6-3F3DA6ECC9D2}">
      <dsp:nvSpPr>
        <dsp:cNvPr id="0" name=""/>
        <dsp:cNvSpPr/>
      </dsp:nvSpPr>
      <dsp:spPr>
        <a:xfrm>
          <a:off x="4599523" y="281892"/>
          <a:ext cx="1336487" cy="1147216"/>
        </a:xfrm>
        <a:prstGeom prst="hexagon">
          <a:avLst>
            <a:gd name="adj" fmla="val 25000"/>
            <a:gd name="vf" fmla="val 115470"/>
          </a:avLst>
        </a:prstGeom>
        <a:gradFill rotWithShape="0">
          <a:gsLst>
            <a:gs pos="0">
              <a:schemeClr val="accent6">
                <a:hueOff val="0"/>
                <a:satOff val="0"/>
                <a:lumOff val="0"/>
                <a:alphaOff val="0"/>
                <a:shade val="70000"/>
                <a:satMod val="150000"/>
              </a:schemeClr>
            </a:gs>
            <a:gs pos="34000">
              <a:schemeClr val="accent6">
                <a:hueOff val="0"/>
                <a:satOff val="0"/>
                <a:lumOff val="0"/>
                <a:alphaOff val="0"/>
                <a:shade val="70000"/>
                <a:satMod val="140000"/>
              </a:schemeClr>
            </a:gs>
            <a:gs pos="70000">
              <a:schemeClr val="accent6">
                <a:hueOff val="0"/>
                <a:satOff val="0"/>
                <a:lumOff val="0"/>
                <a:alphaOff val="0"/>
                <a:tint val="100000"/>
                <a:shade val="90000"/>
                <a:satMod val="140000"/>
              </a:schemeClr>
            </a:gs>
            <a:gs pos="100000">
              <a:schemeClr val="accent6">
                <a:hueOff val="0"/>
                <a:satOff val="0"/>
                <a:lumOff val="0"/>
                <a:alphaOff val="0"/>
                <a:tint val="100000"/>
                <a:shade val="100000"/>
                <a:satMod val="10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US" sz="1200" kern="1200" dirty="0" smtClean="0"/>
            <a:t>Poor health</a:t>
          </a:r>
          <a:endParaRPr lang="en-US" sz="1200" kern="1200" dirty="0"/>
        </a:p>
      </dsp:txBody>
      <dsp:txXfrm>
        <a:off x="4599523" y="281892"/>
        <a:ext cx="1336487" cy="1147216"/>
      </dsp:txXfrm>
    </dsp:sp>
    <dsp:sp modelId="{E6B673CC-1323-CC46-A41F-3B5E443FB012}">
      <dsp:nvSpPr>
        <dsp:cNvPr id="0" name=""/>
        <dsp:cNvSpPr/>
      </dsp:nvSpPr>
      <dsp:spPr>
        <a:xfrm>
          <a:off x="5754959" y="796296"/>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5D842D-321D-5847-AD29-3FD2697837E2}">
      <dsp:nvSpPr>
        <dsp:cNvPr id="0" name=""/>
        <dsp:cNvSpPr/>
      </dsp:nvSpPr>
      <dsp:spPr>
        <a:xfrm>
          <a:off x="5749198" y="922078"/>
          <a:ext cx="1336487" cy="1147216"/>
        </a:xfrm>
        <a:prstGeom prst="hexagon">
          <a:avLst>
            <a:gd name="adj" fmla="val 25000"/>
            <a:gd name="vf" fmla="val 115470"/>
          </a:avLst>
        </a:prstGeom>
        <a:blipFill rotWithShape="1">
          <a:blip xmlns:r="http://schemas.openxmlformats.org/officeDocument/2006/relationships" r:embed="rId5"/>
          <a:stretch>
            <a:fillRect/>
          </a:stretch>
        </a:blip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C2AE417-0304-2F40-A44E-80EC5724383F}">
      <dsp:nvSpPr>
        <dsp:cNvPr id="0" name=""/>
        <dsp:cNvSpPr/>
      </dsp:nvSpPr>
      <dsp:spPr>
        <a:xfrm>
          <a:off x="6015837" y="947668"/>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D99AB0C-9A42-6844-8F88-3875083C3AC4}">
      <dsp:nvSpPr>
        <dsp:cNvPr id="0" name=""/>
        <dsp:cNvSpPr/>
      </dsp:nvSpPr>
      <dsp:spPr>
        <a:xfrm>
          <a:off x="5749198" y="2188571"/>
          <a:ext cx="1336487" cy="1147216"/>
        </a:xfrm>
        <a:prstGeom prst="hexagon">
          <a:avLst>
            <a:gd name="adj" fmla="val 25000"/>
            <a:gd name="vf" fmla="val 11547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US" sz="1200" kern="1200" dirty="0" smtClean="0"/>
            <a:t>Day-to-day self-care</a:t>
          </a:r>
          <a:endParaRPr lang="en-US" sz="1200" kern="1200" dirty="0"/>
        </a:p>
      </dsp:txBody>
      <dsp:txXfrm>
        <a:off x="5749198" y="2188571"/>
        <a:ext cx="1336487" cy="1147216"/>
      </dsp:txXfrm>
    </dsp:sp>
    <dsp:sp modelId="{C84377E1-0A91-7145-BF16-7AC2513DD827}">
      <dsp:nvSpPr>
        <dsp:cNvPr id="0" name=""/>
        <dsp:cNvSpPr/>
      </dsp:nvSpPr>
      <dsp:spPr>
        <a:xfrm>
          <a:off x="6014191" y="3193524"/>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C481BB3-0B19-574B-BFC8-DA9E10F43B0B}">
      <dsp:nvSpPr>
        <dsp:cNvPr id="0" name=""/>
        <dsp:cNvSpPr/>
      </dsp:nvSpPr>
      <dsp:spPr>
        <a:xfrm>
          <a:off x="4599523" y="2816612"/>
          <a:ext cx="1336487" cy="1147216"/>
        </a:xfrm>
        <a:prstGeom prst="hexagon">
          <a:avLst>
            <a:gd name="adj" fmla="val 25000"/>
            <a:gd name="vf" fmla="val 115470"/>
          </a:avLst>
        </a:prstGeom>
        <a:blipFill rotWithShape="1">
          <a:blip xmlns:r="http://schemas.openxmlformats.org/officeDocument/2006/relationships" r:embed="rId6"/>
          <a:stretch>
            <a:fillRect/>
          </a:stretch>
        </a:blip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36E0299-A848-BF48-973A-13211C4AE8CF}">
      <dsp:nvSpPr>
        <dsp:cNvPr id="0" name=""/>
        <dsp:cNvSpPr/>
      </dsp:nvSpPr>
      <dsp:spPr>
        <a:xfrm>
          <a:off x="5766480" y="3320173"/>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F5AD35B-C5BF-E341-B52A-56B4E9A5FA2A}">
      <dsp:nvSpPr>
        <dsp:cNvPr id="0" name=""/>
        <dsp:cNvSpPr/>
      </dsp:nvSpPr>
      <dsp:spPr>
        <a:xfrm>
          <a:off x="2298527" y="2809673"/>
          <a:ext cx="1336487" cy="1147216"/>
        </a:xfrm>
        <a:prstGeom prst="hexagon">
          <a:avLst>
            <a:gd name="adj" fmla="val 25000"/>
            <a:gd name="vf" fmla="val 11547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US" sz="1200" kern="1200" dirty="0" smtClean="0"/>
            <a:t>Keeping house</a:t>
          </a:r>
          <a:endParaRPr lang="en-US" sz="1200" kern="1200" dirty="0"/>
        </a:p>
      </dsp:txBody>
      <dsp:txXfrm>
        <a:off x="2298527" y="2809673"/>
        <a:ext cx="1336487" cy="1147216"/>
      </dsp:txXfrm>
    </dsp:sp>
    <dsp:sp modelId="{42977F1C-5E4D-594F-A0D7-D009E83CCD30}">
      <dsp:nvSpPr>
        <dsp:cNvPr id="0" name=""/>
        <dsp:cNvSpPr/>
      </dsp:nvSpPr>
      <dsp:spPr>
        <a:xfrm>
          <a:off x="2337206" y="3318005"/>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5CE2EA-9B5F-7B42-A80C-ACEA5BFAF386}">
      <dsp:nvSpPr>
        <dsp:cNvPr id="0" name=""/>
        <dsp:cNvSpPr/>
      </dsp:nvSpPr>
      <dsp:spPr>
        <a:xfrm>
          <a:off x="1148852" y="3447256"/>
          <a:ext cx="1336487" cy="1147216"/>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xmlns="" val="0"/>
              </a:ext>
            </a:extLst>
          </a:blip>
          <a:srcRect/>
          <a:stretch>
            <a:fillRect/>
          </a:stretch>
        </a:blip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B837E38-EB58-4644-9FFD-9A39375D222C}">
      <dsp:nvSpPr>
        <dsp:cNvPr id="0" name=""/>
        <dsp:cNvSpPr/>
      </dsp:nvSpPr>
      <dsp:spPr>
        <a:xfrm>
          <a:off x="2058222" y="3463304"/>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35F289C-E08F-364E-8765-3A0924A43B72}">
      <dsp:nvSpPr>
        <dsp:cNvPr id="0" name=""/>
        <dsp:cNvSpPr/>
      </dsp:nvSpPr>
      <dsp:spPr>
        <a:xfrm>
          <a:off x="6893112" y="2831359"/>
          <a:ext cx="1336487" cy="1147216"/>
        </a:xfrm>
        <a:prstGeom prst="hexagon">
          <a:avLst>
            <a:gd name="adj" fmla="val 25000"/>
            <a:gd name="vf" fmla="val 11547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US" sz="1200" kern="1200" dirty="0" smtClean="0"/>
            <a:t>Filling the void</a:t>
          </a:r>
          <a:endParaRPr lang="en-US" sz="1200" kern="1200" dirty="0"/>
        </a:p>
      </dsp:txBody>
      <dsp:txXfrm>
        <a:off x="6893112" y="2831359"/>
        <a:ext cx="1336487" cy="1147216"/>
      </dsp:txXfrm>
    </dsp:sp>
    <dsp:sp modelId="{40FAEB30-9290-4B48-80E3-7CC50308B747}">
      <dsp:nvSpPr>
        <dsp:cNvPr id="0" name=""/>
        <dsp:cNvSpPr/>
      </dsp:nvSpPr>
      <dsp:spPr>
        <a:xfrm>
          <a:off x="7158106" y="3836312"/>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F0006E8-5249-D34D-A56A-C7C9DB5BC1FD}">
      <dsp:nvSpPr>
        <dsp:cNvPr id="0" name=""/>
        <dsp:cNvSpPr/>
      </dsp:nvSpPr>
      <dsp:spPr>
        <a:xfrm>
          <a:off x="5743437" y="3459835"/>
          <a:ext cx="1336487" cy="1147216"/>
        </a:xfrm>
        <a:prstGeom prst="hexagon">
          <a:avLst>
            <a:gd name="adj" fmla="val 25000"/>
            <a:gd name="vf" fmla="val 115470"/>
          </a:avLst>
        </a:prstGeom>
        <a:blipFill rotWithShape="1">
          <a:blip xmlns:r="http://schemas.openxmlformats.org/officeDocument/2006/relationships" r:embed="rId8"/>
          <a:stretch>
            <a:fillRect/>
          </a:stretch>
        </a:blip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B807E53-54F9-8048-8694-3E2013E45F48}">
      <dsp:nvSpPr>
        <dsp:cNvPr id="0" name=""/>
        <dsp:cNvSpPr/>
      </dsp:nvSpPr>
      <dsp:spPr>
        <a:xfrm>
          <a:off x="6910395" y="3963395"/>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99F4DC-3EA6-844B-8918-556DD2B5E1C0}">
      <dsp:nvSpPr>
        <dsp:cNvPr id="0" name=""/>
        <dsp:cNvSpPr/>
      </dsp:nvSpPr>
      <dsp:spPr>
        <a:xfrm>
          <a:off x="0" y="2780360"/>
          <a:ext cx="8362800" cy="1461840"/>
        </a:xfrm>
        <a:prstGeom prst="roundRect">
          <a:avLst>
            <a:gd name="adj" fmla="val 10000"/>
          </a:avLst>
        </a:prstGeom>
        <a:solidFill>
          <a:schemeClr val="tx2"/>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Interacting factors</a:t>
          </a:r>
          <a:endParaRPr lang="en-US" sz="2500" kern="1200" dirty="0"/>
        </a:p>
      </dsp:txBody>
      <dsp:txXfrm>
        <a:off x="0" y="2780360"/>
        <a:ext cx="2508840" cy="1461840"/>
      </dsp:txXfrm>
    </dsp:sp>
    <dsp:sp modelId="{9D9FCB84-9AEC-6D4B-B1D4-2C6C936B821A}">
      <dsp:nvSpPr>
        <dsp:cNvPr id="0" name=""/>
        <dsp:cNvSpPr/>
      </dsp:nvSpPr>
      <dsp:spPr>
        <a:xfrm>
          <a:off x="0" y="1373279"/>
          <a:ext cx="8362800" cy="1256267"/>
        </a:xfrm>
        <a:prstGeom prst="roundRect">
          <a:avLst>
            <a:gd name="adj" fmla="val 10000"/>
          </a:avLst>
        </a:prstGeom>
        <a:solidFill>
          <a:schemeClr val="tx2"/>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endParaRPr lang="en-US" sz="2700" kern="1200" dirty="0"/>
        </a:p>
      </dsp:txBody>
      <dsp:txXfrm>
        <a:off x="0" y="1373279"/>
        <a:ext cx="2508840" cy="1256267"/>
      </dsp:txXfrm>
    </dsp:sp>
    <dsp:sp modelId="{7822DC3B-4257-244B-A2E9-8CBE7FD38484}">
      <dsp:nvSpPr>
        <dsp:cNvPr id="0" name=""/>
        <dsp:cNvSpPr/>
      </dsp:nvSpPr>
      <dsp:spPr>
        <a:xfrm>
          <a:off x="0" y="-33800"/>
          <a:ext cx="8362800" cy="1256267"/>
        </a:xfrm>
        <a:prstGeom prst="roundRect">
          <a:avLst>
            <a:gd name="adj" fmla="val 10000"/>
          </a:avLst>
        </a:prstGeom>
        <a:solidFill>
          <a:schemeClr val="tx2"/>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Challenges</a:t>
          </a:r>
          <a:endParaRPr lang="en-US" sz="2700" kern="1200" dirty="0"/>
        </a:p>
      </dsp:txBody>
      <dsp:txXfrm>
        <a:off x="0" y="-33800"/>
        <a:ext cx="2508840" cy="1256267"/>
      </dsp:txXfrm>
    </dsp:sp>
    <dsp:sp modelId="{5FAE86E0-CD56-6146-B577-C0D717C5AAA8}">
      <dsp:nvSpPr>
        <dsp:cNvPr id="0" name=""/>
        <dsp:cNvSpPr/>
      </dsp:nvSpPr>
      <dsp:spPr>
        <a:xfrm>
          <a:off x="2544447" y="233591"/>
          <a:ext cx="5585966" cy="754067"/>
        </a:xfrm>
        <a:prstGeom prst="roundRect">
          <a:avLst>
            <a:gd name="adj" fmla="val 10000"/>
          </a:avLst>
        </a:prstGeom>
        <a:solidFill>
          <a:schemeClr val="bg2">
            <a:lumMod val="9000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Detoxing, cravings, (re)lapsing; relationships; emotional changes; bodily changes; poor health; day-to-day self-care; keeping house; filling the void; thinking about the future</a:t>
          </a:r>
          <a:endParaRPr lang="en-US" sz="1400" kern="1200" dirty="0"/>
        </a:p>
      </dsp:txBody>
      <dsp:txXfrm>
        <a:off x="2544447" y="233591"/>
        <a:ext cx="5585966" cy="754067"/>
      </dsp:txXfrm>
    </dsp:sp>
    <dsp:sp modelId="{59B1AAB3-A248-3940-A9C9-A8C371D67DB9}">
      <dsp:nvSpPr>
        <dsp:cNvPr id="0" name=""/>
        <dsp:cNvSpPr/>
      </dsp:nvSpPr>
      <dsp:spPr>
        <a:xfrm>
          <a:off x="5291711" y="987659"/>
          <a:ext cx="91440" cy="582230"/>
        </a:xfrm>
        <a:custGeom>
          <a:avLst/>
          <a:gdLst/>
          <a:ahLst/>
          <a:cxnLst/>
          <a:rect l="0" t="0" r="0" b="0"/>
          <a:pathLst>
            <a:path>
              <a:moveTo>
                <a:pt x="45720" y="0"/>
              </a:moveTo>
              <a:lnTo>
                <a:pt x="45720" y="582230"/>
              </a:lnTo>
            </a:path>
          </a:pathLst>
        </a:custGeom>
        <a:noFill/>
        <a:ln w="26425"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CA4C384A-7662-7440-B468-85F96054E872}">
      <dsp:nvSpPr>
        <dsp:cNvPr id="0" name=""/>
        <dsp:cNvSpPr/>
      </dsp:nvSpPr>
      <dsp:spPr>
        <a:xfrm>
          <a:off x="4771880" y="1569889"/>
          <a:ext cx="1131101" cy="784886"/>
        </a:xfrm>
        <a:prstGeom prst="roundRect">
          <a:avLst>
            <a:gd name="adj" fmla="val 10000"/>
          </a:avLst>
        </a:prstGeom>
        <a:solidFill>
          <a:schemeClr val="bg2">
            <a:lumMod val="9000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Sex/ gender</a:t>
          </a:r>
          <a:endParaRPr lang="en-US" sz="1400" kern="1200" dirty="0"/>
        </a:p>
      </dsp:txBody>
      <dsp:txXfrm>
        <a:off x="4771880" y="1569889"/>
        <a:ext cx="1131101" cy="784886"/>
      </dsp:txXfrm>
    </dsp:sp>
    <dsp:sp modelId="{CF58898D-DD87-B542-957E-449980E9ADCA}">
      <dsp:nvSpPr>
        <dsp:cNvPr id="0" name=""/>
        <dsp:cNvSpPr/>
      </dsp:nvSpPr>
      <dsp:spPr>
        <a:xfrm>
          <a:off x="5291699" y="2354776"/>
          <a:ext cx="91440" cy="596942"/>
        </a:xfrm>
        <a:custGeom>
          <a:avLst/>
          <a:gdLst/>
          <a:ahLst/>
          <a:cxnLst/>
          <a:rect l="0" t="0" r="0" b="0"/>
          <a:pathLst>
            <a:path>
              <a:moveTo>
                <a:pt x="45731" y="0"/>
              </a:moveTo>
              <a:lnTo>
                <a:pt x="45731" y="298471"/>
              </a:lnTo>
              <a:lnTo>
                <a:pt x="45720" y="298471"/>
              </a:lnTo>
              <a:lnTo>
                <a:pt x="45720" y="596942"/>
              </a:lnTo>
            </a:path>
          </a:pathLst>
        </a:custGeom>
        <a:noFill/>
        <a:ln w="26425" cap="flat" cmpd="sng" algn="ctr">
          <a:solidFill>
            <a:schemeClr val="accent1">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C95C2CDD-0DD0-454D-89F0-43EE734CC28A}">
      <dsp:nvSpPr>
        <dsp:cNvPr id="0" name=""/>
        <dsp:cNvSpPr/>
      </dsp:nvSpPr>
      <dsp:spPr>
        <a:xfrm>
          <a:off x="2494385" y="2951718"/>
          <a:ext cx="5686069" cy="989148"/>
        </a:xfrm>
        <a:prstGeom prst="roundRect">
          <a:avLst>
            <a:gd name="adj" fmla="val 10000"/>
          </a:avLst>
        </a:prstGeom>
        <a:solidFill>
          <a:schemeClr val="bg2">
            <a:lumMod val="9000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Individual biographies formal support; informal support; personal relationships; drug use; stage of recovery; physical &amp; mental health; prescribed drugs; emotions; knowledge &amp; skills; meaningful activity; daily routines; income &amp; material resources; housing &amp; environment</a:t>
          </a:r>
          <a:endParaRPr lang="en-US" sz="1400" kern="1200" dirty="0"/>
        </a:p>
      </dsp:txBody>
      <dsp:txXfrm>
        <a:off x="2494385" y="2951718"/>
        <a:ext cx="5686069" cy="98914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AADABF-E5C7-934C-996C-B3E7DA81556A}">
      <dsp:nvSpPr>
        <dsp:cNvPr id="0" name=""/>
        <dsp:cNvSpPr/>
      </dsp:nvSpPr>
      <dsp:spPr>
        <a:xfrm>
          <a:off x="2161641" y="0"/>
          <a:ext cx="3906317" cy="3906317"/>
        </a:xfrm>
        <a:prstGeom prst="diamond">
          <a:avLst/>
        </a:prstGeom>
        <a:solidFill>
          <a:schemeClr val="tx2"/>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46EFCB2-88BB-E348-A131-203A9EC380C4}">
      <dsp:nvSpPr>
        <dsp:cNvPr id="0" name=""/>
        <dsp:cNvSpPr/>
      </dsp:nvSpPr>
      <dsp:spPr>
        <a:xfrm>
          <a:off x="2532741" y="371100"/>
          <a:ext cx="1523463" cy="1523463"/>
        </a:xfrm>
        <a:prstGeom prst="roundRect">
          <a:avLst/>
        </a:prstGeom>
        <a:solidFill>
          <a:schemeClr val="bg2">
            <a:lumMod val="75000"/>
          </a:schemeClr>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Social capital</a:t>
          </a:r>
          <a:r>
            <a:rPr lang="en-US" sz="1300" kern="1200" dirty="0" smtClean="0">
              <a:solidFill>
                <a:schemeClr val="tx1"/>
              </a:solidFill>
            </a:rPr>
            <a:t> (relationships &amp; social networks)</a:t>
          </a:r>
          <a:endParaRPr lang="en-US" sz="1300" kern="1200" dirty="0">
            <a:solidFill>
              <a:schemeClr val="tx1"/>
            </a:solidFill>
          </a:endParaRPr>
        </a:p>
      </dsp:txBody>
      <dsp:txXfrm>
        <a:off x="2532741" y="371100"/>
        <a:ext cx="1523463" cy="1523463"/>
      </dsp:txXfrm>
    </dsp:sp>
    <dsp:sp modelId="{79842FFE-FB84-3D49-BD62-3B1A04084D38}">
      <dsp:nvSpPr>
        <dsp:cNvPr id="0" name=""/>
        <dsp:cNvSpPr/>
      </dsp:nvSpPr>
      <dsp:spPr>
        <a:xfrm>
          <a:off x="4173394" y="371100"/>
          <a:ext cx="1523463" cy="1523463"/>
        </a:xfrm>
        <a:prstGeom prst="roundRect">
          <a:avLst/>
        </a:prstGeom>
        <a:solidFill>
          <a:schemeClr val="bg2">
            <a:lumMod val="75000"/>
          </a:schemeClr>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292934"/>
              </a:solidFill>
            </a:rPr>
            <a:t>Physical capital</a:t>
          </a:r>
          <a:r>
            <a:rPr lang="en-US" sz="1300" kern="1200" dirty="0" smtClean="0">
              <a:solidFill>
                <a:srgbClr val="292934"/>
              </a:solidFill>
            </a:rPr>
            <a:t> (income, savings, investments, property, tangible financial assets)</a:t>
          </a:r>
          <a:endParaRPr lang="en-US" sz="1300" kern="1200" dirty="0">
            <a:solidFill>
              <a:srgbClr val="292934"/>
            </a:solidFill>
          </a:endParaRPr>
        </a:p>
      </dsp:txBody>
      <dsp:txXfrm>
        <a:off x="4173394" y="371100"/>
        <a:ext cx="1523463" cy="1523463"/>
      </dsp:txXfrm>
    </dsp:sp>
    <dsp:sp modelId="{83458DC7-75A7-9C48-84F4-746FF03A25C3}">
      <dsp:nvSpPr>
        <dsp:cNvPr id="0" name=""/>
        <dsp:cNvSpPr/>
      </dsp:nvSpPr>
      <dsp:spPr>
        <a:xfrm>
          <a:off x="2532741" y="2011753"/>
          <a:ext cx="1523463" cy="1523463"/>
        </a:xfrm>
        <a:prstGeom prst="roundRect">
          <a:avLst/>
        </a:prstGeom>
        <a:solidFill>
          <a:schemeClr val="bg2">
            <a:lumMod val="75000"/>
          </a:schemeClr>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292934"/>
              </a:solidFill>
            </a:rPr>
            <a:t>Human capital </a:t>
          </a:r>
          <a:r>
            <a:rPr lang="en-US" sz="1300" kern="1200" dirty="0" smtClean="0">
              <a:solidFill>
                <a:srgbClr val="292934"/>
              </a:solidFill>
            </a:rPr>
            <a:t>(education, knowledge, skills, hopes, aspirations, health, heredity)</a:t>
          </a:r>
          <a:endParaRPr lang="en-US" sz="1300" kern="1200" dirty="0">
            <a:solidFill>
              <a:srgbClr val="292934"/>
            </a:solidFill>
          </a:endParaRPr>
        </a:p>
      </dsp:txBody>
      <dsp:txXfrm>
        <a:off x="2532741" y="2011753"/>
        <a:ext cx="1523463" cy="1523463"/>
      </dsp:txXfrm>
    </dsp:sp>
    <dsp:sp modelId="{C17729A9-00C0-4F4E-8327-4FCC2EC7C963}">
      <dsp:nvSpPr>
        <dsp:cNvPr id="0" name=""/>
        <dsp:cNvSpPr/>
      </dsp:nvSpPr>
      <dsp:spPr>
        <a:xfrm>
          <a:off x="4173394" y="2011753"/>
          <a:ext cx="1523463" cy="1523463"/>
        </a:xfrm>
        <a:prstGeom prst="roundRect">
          <a:avLst/>
        </a:prstGeom>
        <a:solidFill>
          <a:schemeClr val="bg2">
            <a:lumMod val="75000"/>
          </a:schemeClr>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292934"/>
              </a:solidFill>
            </a:rPr>
            <a:t>Cultural capital </a:t>
          </a:r>
          <a:r>
            <a:rPr lang="en-US" sz="1300" kern="1200" dirty="0" smtClean="0">
              <a:solidFill>
                <a:srgbClr val="292934"/>
              </a:solidFill>
            </a:rPr>
            <a:t>(values, beliefs, attitudes that link to social conformity)</a:t>
          </a:r>
          <a:endParaRPr lang="en-US" sz="1300" kern="1200" dirty="0">
            <a:solidFill>
              <a:srgbClr val="292934"/>
            </a:solidFill>
          </a:endParaRPr>
        </a:p>
      </dsp:txBody>
      <dsp:txXfrm>
        <a:off x="4173394" y="2011753"/>
        <a:ext cx="1523463" cy="152346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910384-B883-6B4D-9A29-396E18C7AE4A}">
      <dsp:nvSpPr>
        <dsp:cNvPr id="0" name=""/>
        <dsp:cNvSpPr/>
      </dsp:nvSpPr>
      <dsp:spPr>
        <a:xfrm>
          <a:off x="703" y="979618"/>
          <a:ext cx="1408937" cy="1348120"/>
        </a:xfrm>
        <a:prstGeom prst="rect">
          <a:avLst/>
        </a:prstGeom>
        <a:solidFill>
          <a:schemeClr val="bg2">
            <a:lumMod val="75000"/>
          </a:schemeClr>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Social capital</a:t>
          </a:r>
          <a:r>
            <a:rPr lang="en-US" sz="1200" kern="1200" dirty="0" smtClean="0">
              <a:solidFill>
                <a:schemeClr val="tx1"/>
              </a:solidFill>
            </a:rPr>
            <a:t> (relationships &amp; social networks)</a:t>
          </a:r>
          <a:endParaRPr lang="en-US" sz="1200" kern="1200" dirty="0">
            <a:solidFill>
              <a:schemeClr val="tx1"/>
            </a:solidFill>
          </a:endParaRPr>
        </a:p>
      </dsp:txBody>
      <dsp:txXfrm>
        <a:off x="703" y="979618"/>
        <a:ext cx="1408937" cy="1348120"/>
      </dsp:txXfrm>
    </dsp:sp>
    <dsp:sp modelId="{8CD57A39-0702-0B4C-A48C-E791EAB249F6}">
      <dsp:nvSpPr>
        <dsp:cNvPr id="0" name=""/>
        <dsp:cNvSpPr/>
      </dsp:nvSpPr>
      <dsp:spPr>
        <a:xfrm>
          <a:off x="1706221" y="979618"/>
          <a:ext cx="1408937" cy="1346401"/>
        </a:xfrm>
        <a:prstGeom prst="rect">
          <a:avLst/>
        </a:prstGeom>
        <a:solidFill>
          <a:schemeClr val="bg2">
            <a:lumMod val="75000"/>
          </a:schemeClr>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Health capital </a:t>
          </a:r>
          <a:r>
            <a:rPr lang="en-US" sz="1200" kern="1200" dirty="0" smtClean="0">
              <a:solidFill>
                <a:schemeClr val="tx1"/>
              </a:solidFill>
            </a:rPr>
            <a:t>(physical health, mental health, basic physiological functioning, heredity)</a:t>
          </a:r>
          <a:endParaRPr lang="en-US" sz="1200" kern="1200" dirty="0">
            <a:solidFill>
              <a:schemeClr val="tx1"/>
            </a:solidFill>
          </a:endParaRPr>
        </a:p>
      </dsp:txBody>
      <dsp:txXfrm>
        <a:off x="1706221" y="979618"/>
        <a:ext cx="1408937" cy="1346401"/>
      </dsp:txXfrm>
    </dsp:sp>
    <dsp:sp modelId="{905DCB90-8151-814E-8C04-F44246FC6F06}">
      <dsp:nvSpPr>
        <dsp:cNvPr id="0" name=""/>
        <dsp:cNvSpPr/>
      </dsp:nvSpPr>
      <dsp:spPr>
        <a:xfrm>
          <a:off x="3425280" y="994560"/>
          <a:ext cx="1408937" cy="1346401"/>
        </a:xfrm>
        <a:prstGeom prst="rect">
          <a:avLst/>
        </a:prstGeom>
        <a:solidFill>
          <a:schemeClr val="bg2">
            <a:lumMod val="75000"/>
          </a:schemeClr>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Human capital </a:t>
          </a:r>
          <a:r>
            <a:rPr lang="en-US" sz="1200" kern="1200" dirty="0" smtClean="0">
              <a:solidFill>
                <a:schemeClr val="tx1"/>
              </a:solidFill>
            </a:rPr>
            <a:t>(education, knowledge, skills, hopes, aspirations)</a:t>
          </a:r>
          <a:endParaRPr lang="en-US" sz="1200" kern="1200" dirty="0">
            <a:solidFill>
              <a:schemeClr val="tx1"/>
            </a:solidFill>
          </a:endParaRPr>
        </a:p>
      </dsp:txBody>
      <dsp:txXfrm>
        <a:off x="3425280" y="994560"/>
        <a:ext cx="1408937" cy="1346401"/>
      </dsp:txXfrm>
    </dsp:sp>
    <dsp:sp modelId="{55029F59-4DA3-584D-8C6A-C99DDACF8A69}">
      <dsp:nvSpPr>
        <dsp:cNvPr id="0" name=""/>
        <dsp:cNvSpPr/>
      </dsp:nvSpPr>
      <dsp:spPr>
        <a:xfrm>
          <a:off x="5115145" y="979618"/>
          <a:ext cx="1408937" cy="1382399"/>
        </a:xfrm>
        <a:prstGeom prst="rect">
          <a:avLst/>
        </a:prstGeom>
        <a:solidFill>
          <a:schemeClr val="bg2">
            <a:lumMod val="75000"/>
          </a:schemeClr>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Cultural capital </a:t>
          </a:r>
          <a:r>
            <a:rPr lang="en-US" sz="1200" kern="1200" dirty="0" smtClean="0">
              <a:solidFill>
                <a:schemeClr val="tx1"/>
              </a:solidFill>
            </a:rPr>
            <a:t>(values, beliefs, attitudes that link to social conformity)</a:t>
          </a:r>
          <a:endParaRPr lang="en-US" sz="1200" kern="1200" dirty="0">
            <a:solidFill>
              <a:schemeClr val="tx1"/>
            </a:solidFill>
          </a:endParaRPr>
        </a:p>
      </dsp:txBody>
      <dsp:txXfrm>
        <a:off x="5115145" y="979618"/>
        <a:ext cx="1408937" cy="1382399"/>
      </dsp:txXfrm>
    </dsp:sp>
    <dsp:sp modelId="{3097F24E-2A67-4440-BDCF-D7CC4EB3230A}">
      <dsp:nvSpPr>
        <dsp:cNvPr id="0" name=""/>
        <dsp:cNvSpPr/>
      </dsp:nvSpPr>
      <dsp:spPr>
        <a:xfrm>
          <a:off x="6819959" y="979618"/>
          <a:ext cx="1408937" cy="1346401"/>
        </a:xfrm>
        <a:prstGeom prst="rect">
          <a:avLst/>
        </a:prstGeom>
        <a:solidFill>
          <a:schemeClr val="bg2">
            <a:lumMod val="75000"/>
          </a:schemeClr>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Financial capital</a:t>
          </a:r>
          <a:r>
            <a:rPr lang="en-US" sz="1200" kern="1200" dirty="0" smtClean="0">
              <a:solidFill>
                <a:schemeClr val="tx1"/>
              </a:solidFill>
            </a:rPr>
            <a:t> (income, savings, investments, property, tangible financial assets)</a:t>
          </a:r>
          <a:endParaRPr lang="en-US" sz="1200" kern="1200" dirty="0">
            <a:solidFill>
              <a:schemeClr val="tx1"/>
            </a:solidFill>
          </a:endParaRPr>
        </a:p>
      </dsp:txBody>
      <dsp:txXfrm>
        <a:off x="6819959" y="979618"/>
        <a:ext cx="1408937" cy="134640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AADABF-E5C7-934C-996C-B3E7DA81556A}">
      <dsp:nvSpPr>
        <dsp:cNvPr id="0" name=""/>
        <dsp:cNvSpPr/>
      </dsp:nvSpPr>
      <dsp:spPr>
        <a:xfrm>
          <a:off x="3279871" y="0"/>
          <a:ext cx="3217024" cy="3217024"/>
        </a:xfrm>
        <a:prstGeom prst="diamond">
          <a:avLst/>
        </a:prstGeom>
        <a:solidFill>
          <a:schemeClr val="tx2"/>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46EFCB2-88BB-E348-A131-203A9EC380C4}">
      <dsp:nvSpPr>
        <dsp:cNvPr id="0" name=""/>
        <dsp:cNvSpPr/>
      </dsp:nvSpPr>
      <dsp:spPr>
        <a:xfrm>
          <a:off x="3585489" y="305617"/>
          <a:ext cx="1254639" cy="1254639"/>
        </a:xfrm>
        <a:prstGeom prst="roundRect">
          <a:avLst/>
        </a:prstGeom>
        <a:solidFill>
          <a:schemeClr val="bg2">
            <a:lumMod val="75000"/>
          </a:schemeClr>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Social capital</a:t>
          </a:r>
          <a:r>
            <a:rPr lang="en-US" sz="1000" kern="1200" dirty="0" smtClean="0">
              <a:solidFill>
                <a:schemeClr val="tx1"/>
              </a:solidFill>
            </a:rPr>
            <a:t> (relationships &amp; social networks)</a:t>
          </a:r>
          <a:endParaRPr lang="en-US" sz="1000" kern="1200" dirty="0">
            <a:solidFill>
              <a:schemeClr val="tx1"/>
            </a:solidFill>
          </a:endParaRPr>
        </a:p>
      </dsp:txBody>
      <dsp:txXfrm>
        <a:off x="3585489" y="305617"/>
        <a:ext cx="1254639" cy="1254639"/>
      </dsp:txXfrm>
    </dsp:sp>
    <dsp:sp modelId="{79842FFE-FB84-3D49-BD62-3B1A04084D38}">
      <dsp:nvSpPr>
        <dsp:cNvPr id="0" name=""/>
        <dsp:cNvSpPr/>
      </dsp:nvSpPr>
      <dsp:spPr>
        <a:xfrm>
          <a:off x="4936639" y="305617"/>
          <a:ext cx="1254639" cy="1254639"/>
        </a:xfrm>
        <a:prstGeom prst="roundRect">
          <a:avLst/>
        </a:prstGeom>
        <a:solidFill>
          <a:schemeClr val="bg2">
            <a:lumMod val="75000"/>
          </a:schemeClr>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292934"/>
              </a:solidFill>
            </a:rPr>
            <a:t>Physical capital</a:t>
          </a:r>
          <a:r>
            <a:rPr lang="en-US" sz="1000" kern="1200" dirty="0" smtClean="0">
              <a:solidFill>
                <a:srgbClr val="292934"/>
              </a:solidFill>
            </a:rPr>
            <a:t> </a:t>
          </a:r>
        </a:p>
        <a:p>
          <a:pPr lvl="0" algn="ctr" defTabSz="444500">
            <a:lnSpc>
              <a:spcPct val="90000"/>
            </a:lnSpc>
            <a:spcBef>
              <a:spcPct val="0"/>
            </a:spcBef>
            <a:spcAft>
              <a:spcPct val="35000"/>
            </a:spcAft>
          </a:pPr>
          <a:r>
            <a:rPr lang="en-US" sz="1000" kern="1200" dirty="0" smtClean="0">
              <a:solidFill>
                <a:srgbClr val="292934"/>
              </a:solidFill>
            </a:rPr>
            <a:t>(income, savings, investments, property, tangible financial assets)</a:t>
          </a:r>
          <a:endParaRPr lang="en-US" sz="1000" kern="1200" dirty="0">
            <a:solidFill>
              <a:srgbClr val="292934"/>
            </a:solidFill>
          </a:endParaRPr>
        </a:p>
      </dsp:txBody>
      <dsp:txXfrm>
        <a:off x="4936639" y="305617"/>
        <a:ext cx="1254639" cy="1254639"/>
      </dsp:txXfrm>
    </dsp:sp>
    <dsp:sp modelId="{83458DC7-75A7-9C48-84F4-746FF03A25C3}">
      <dsp:nvSpPr>
        <dsp:cNvPr id="0" name=""/>
        <dsp:cNvSpPr/>
      </dsp:nvSpPr>
      <dsp:spPr>
        <a:xfrm>
          <a:off x="3585489" y="1656767"/>
          <a:ext cx="1254639" cy="1254639"/>
        </a:xfrm>
        <a:prstGeom prst="roundRect">
          <a:avLst/>
        </a:prstGeom>
        <a:solidFill>
          <a:schemeClr val="bg2">
            <a:lumMod val="75000"/>
          </a:schemeClr>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292934"/>
              </a:solidFill>
            </a:rPr>
            <a:t>Human capital </a:t>
          </a:r>
          <a:r>
            <a:rPr lang="en-US" sz="1000" kern="1200" dirty="0" smtClean="0">
              <a:solidFill>
                <a:srgbClr val="292934"/>
              </a:solidFill>
            </a:rPr>
            <a:t>(education, knowledge, skills, hopes, aspirations, health, heredity)</a:t>
          </a:r>
          <a:endParaRPr lang="en-US" sz="1000" kern="1200" dirty="0">
            <a:solidFill>
              <a:srgbClr val="292934"/>
            </a:solidFill>
          </a:endParaRPr>
        </a:p>
      </dsp:txBody>
      <dsp:txXfrm>
        <a:off x="3585489" y="1656767"/>
        <a:ext cx="1254639" cy="1254639"/>
      </dsp:txXfrm>
    </dsp:sp>
    <dsp:sp modelId="{C17729A9-00C0-4F4E-8327-4FCC2EC7C963}">
      <dsp:nvSpPr>
        <dsp:cNvPr id="0" name=""/>
        <dsp:cNvSpPr/>
      </dsp:nvSpPr>
      <dsp:spPr>
        <a:xfrm>
          <a:off x="4936639" y="1656767"/>
          <a:ext cx="1254639" cy="1254639"/>
        </a:xfrm>
        <a:prstGeom prst="roundRect">
          <a:avLst/>
        </a:prstGeom>
        <a:solidFill>
          <a:schemeClr val="bg2">
            <a:lumMod val="75000"/>
          </a:schemeClr>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292934"/>
              </a:solidFill>
            </a:rPr>
            <a:t>Cultural capital </a:t>
          </a:r>
          <a:r>
            <a:rPr lang="en-US" sz="1000" kern="1200" dirty="0" smtClean="0">
              <a:solidFill>
                <a:srgbClr val="292934"/>
              </a:solidFill>
            </a:rPr>
            <a:t>(values, beliefs, attitudes that link to social conformity)</a:t>
          </a:r>
          <a:endParaRPr lang="en-US" sz="1000" kern="1200" dirty="0">
            <a:solidFill>
              <a:srgbClr val="292934"/>
            </a:solidFill>
          </a:endParaRPr>
        </a:p>
      </dsp:txBody>
      <dsp:txXfrm>
        <a:off x="4936639" y="1656767"/>
        <a:ext cx="1254639" cy="1254639"/>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92D7B415-888F-4EE7-A5B7-061C39031930}" type="datetimeFigureOut">
              <a:rPr lang="en-GB" smtClean="0"/>
              <a:pPr/>
              <a:t>20/03/2013</a:t>
            </a:fld>
            <a:endParaRPr lang="en-GB"/>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4BED5989-871E-490E-A0CB-AA8C13FF87CE}" type="slidenum">
              <a:rPr lang="en-GB" smtClean="0"/>
              <a:pPr/>
              <a:t>‹#›</a:t>
            </a:fld>
            <a:endParaRPr lang="en-GB"/>
          </a:p>
        </p:txBody>
      </p:sp>
    </p:spTree>
    <p:extLst>
      <p:ext uri="{BB962C8B-B14F-4D97-AF65-F5344CB8AC3E}">
        <p14:creationId xmlns:p14="http://schemas.microsoft.com/office/powerpoint/2010/main" xmlns="" val="4012126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B36541A5-AA9B-5F4D-8D31-341BEE7DD2DD}" type="datetimeFigureOut">
              <a:rPr lang="en-US" smtClean="0"/>
              <a:pPr/>
              <a:t>3/20/2013</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BEBD3C50-9E19-A84B-9729-AE678D360C5D}" type="slidenum">
              <a:rPr lang="en-US" smtClean="0"/>
              <a:pPr/>
              <a:t>‹#›</a:t>
            </a:fld>
            <a:endParaRPr lang="en-US"/>
          </a:p>
        </p:txBody>
      </p:sp>
    </p:spTree>
    <p:extLst>
      <p:ext uri="{BB962C8B-B14F-4D97-AF65-F5344CB8AC3E}">
        <p14:creationId xmlns:p14="http://schemas.microsoft.com/office/powerpoint/2010/main" xmlns="" val="14014267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1</a:t>
            </a:fld>
            <a:endParaRPr lang="en-US"/>
          </a:p>
        </p:txBody>
      </p:sp>
    </p:spTree>
    <p:extLst>
      <p:ext uri="{BB962C8B-B14F-4D97-AF65-F5344CB8AC3E}">
        <p14:creationId xmlns:p14="http://schemas.microsoft.com/office/powerpoint/2010/main" xmlns="" val="4254110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10</a:t>
            </a:fld>
            <a:endParaRPr lang="en-US"/>
          </a:p>
        </p:txBody>
      </p:sp>
    </p:spTree>
    <p:extLst>
      <p:ext uri="{BB962C8B-B14F-4D97-AF65-F5344CB8AC3E}">
        <p14:creationId xmlns:p14="http://schemas.microsoft.com/office/powerpoint/2010/main" xmlns="" val="3676990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BD3C50-9E19-A84B-9729-AE678D360C5D}" type="slidenum">
              <a:rPr lang="en-US" smtClean="0"/>
              <a:pPr/>
              <a:t>11</a:t>
            </a:fld>
            <a:endParaRPr lang="en-US"/>
          </a:p>
        </p:txBody>
      </p:sp>
    </p:spTree>
    <p:extLst>
      <p:ext uri="{BB962C8B-B14F-4D97-AF65-F5344CB8AC3E}">
        <p14:creationId xmlns:p14="http://schemas.microsoft.com/office/powerpoint/2010/main" xmlns="" val="2980812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BD3C50-9E19-A84B-9729-AE678D360C5D}" type="slidenum">
              <a:rPr lang="en-US" smtClean="0"/>
              <a:pPr/>
              <a:t>12</a:t>
            </a:fld>
            <a:endParaRPr lang="en-US"/>
          </a:p>
        </p:txBody>
      </p:sp>
    </p:spTree>
    <p:extLst>
      <p:ext uri="{BB962C8B-B14F-4D97-AF65-F5344CB8AC3E}">
        <p14:creationId xmlns:p14="http://schemas.microsoft.com/office/powerpoint/2010/main" xmlns="" val="3676990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13</a:t>
            </a:fld>
            <a:endParaRPr lang="en-US"/>
          </a:p>
        </p:txBody>
      </p:sp>
    </p:spTree>
    <p:extLst>
      <p:ext uri="{BB962C8B-B14F-4D97-AF65-F5344CB8AC3E}">
        <p14:creationId xmlns:p14="http://schemas.microsoft.com/office/powerpoint/2010/main" xmlns="" val="2980812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14</a:t>
            </a:fld>
            <a:endParaRPr lang="en-US"/>
          </a:p>
        </p:txBody>
      </p:sp>
    </p:spTree>
    <p:extLst>
      <p:ext uri="{BB962C8B-B14F-4D97-AF65-F5344CB8AC3E}">
        <p14:creationId xmlns:p14="http://schemas.microsoft.com/office/powerpoint/2010/main" xmlns="" val="3676990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15</a:t>
            </a:fld>
            <a:endParaRPr lang="en-US"/>
          </a:p>
        </p:txBody>
      </p:sp>
    </p:spTree>
    <p:extLst>
      <p:ext uri="{BB962C8B-B14F-4D97-AF65-F5344CB8AC3E}">
        <p14:creationId xmlns:p14="http://schemas.microsoft.com/office/powerpoint/2010/main" xmlns="" val="3676990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16</a:t>
            </a:fld>
            <a:endParaRPr lang="en-US"/>
          </a:p>
        </p:txBody>
      </p:sp>
    </p:spTree>
    <p:extLst>
      <p:ext uri="{BB962C8B-B14F-4D97-AF65-F5344CB8AC3E}">
        <p14:creationId xmlns:p14="http://schemas.microsoft.com/office/powerpoint/2010/main" xmlns="" val="3676990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17</a:t>
            </a:fld>
            <a:endParaRPr lang="en-US"/>
          </a:p>
        </p:txBody>
      </p:sp>
    </p:spTree>
    <p:extLst>
      <p:ext uri="{BB962C8B-B14F-4D97-AF65-F5344CB8AC3E}">
        <p14:creationId xmlns:p14="http://schemas.microsoft.com/office/powerpoint/2010/main" xmlns="" val="3676990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18</a:t>
            </a:fld>
            <a:endParaRPr lang="en-US"/>
          </a:p>
        </p:txBody>
      </p:sp>
    </p:spTree>
    <p:extLst>
      <p:ext uri="{BB962C8B-B14F-4D97-AF65-F5344CB8AC3E}">
        <p14:creationId xmlns:p14="http://schemas.microsoft.com/office/powerpoint/2010/main" xmlns="" val="3240488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19</a:t>
            </a:fld>
            <a:endParaRPr lang="en-US"/>
          </a:p>
        </p:txBody>
      </p:sp>
    </p:spTree>
    <p:extLst>
      <p:ext uri="{BB962C8B-B14F-4D97-AF65-F5344CB8AC3E}">
        <p14:creationId xmlns:p14="http://schemas.microsoft.com/office/powerpoint/2010/main" xmlns="" val="188562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BD3C50-9E19-A84B-9729-AE678D360C5D}" type="slidenum">
              <a:rPr lang="en-US" smtClean="0"/>
              <a:pPr/>
              <a:t>2</a:t>
            </a:fld>
            <a:endParaRPr lang="en-US"/>
          </a:p>
        </p:txBody>
      </p:sp>
    </p:spTree>
    <p:extLst>
      <p:ext uri="{BB962C8B-B14F-4D97-AF65-F5344CB8AC3E}">
        <p14:creationId xmlns:p14="http://schemas.microsoft.com/office/powerpoint/2010/main" xmlns="" val="565515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20</a:t>
            </a:fld>
            <a:endParaRPr lang="en-US"/>
          </a:p>
        </p:txBody>
      </p:sp>
    </p:spTree>
    <p:extLst>
      <p:ext uri="{BB962C8B-B14F-4D97-AF65-F5344CB8AC3E}">
        <p14:creationId xmlns:p14="http://schemas.microsoft.com/office/powerpoint/2010/main" xmlns="" val="3258100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21</a:t>
            </a:fld>
            <a:endParaRPr lang="en-US"/>
          </a:p>
        </p:txBody>
      </p:sp>
    </p:spTree>
    <p:extLst>
      <p:ext uri="{BB962C8B-B14F-4D97-AF65-F5344CB8AC3E}">
        <p14:creationId xmlns:p14="http://schemas.microsoft.com/office/powerpoint/2010/main" xmlns="" val="4279144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22</a:t>
            </a:fld>
            <a:endParaRPr lang="en-US"/>
          </a:p>
        </p:txBody>
      </p:sp>
    </p:spTree>
    <p:extLst>
      <p:ext uri="{BB962C8B-B14F-4D97-AF65-F5344CB8AC3E}">
        <p14:creationId xmlns:p14="http://schemas.microsoft.com/office/powerpoint/2010/main" xmlns="" val="293180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23</a:t>
            </a:fld>
            <a:endParaRPr lang="en-US"/>
          </a:p>
        </p:txBody>
      </p:sp>
    </p:spTree>
    <p:extLst>
      <p:ext uri="{BB962C8B-B14F-4D97-AF65-F5344CB8AC3E}">
        <p14:creationId xmlns:p14="http://schemas.microsoft.com/office/powerpoint/2010/main" xmlns="" val="3076843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24</a:t>
            </a:fld>
            <a:endParaRPr lang="en-US"/>
          </a:p>
        </p:txBody>
      </p:sp>
    </p:spTree>
    <p:extLst>
      <p:ext uri="{BB962C8B-B14F-4D97-AF65-F5344CB8AC3E}">
        <p14:creationId xmlns:p14="http://schemas.microsoft.com/office/powerpoint/2010/main" xmlns="" val="4116286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25</a:t>
            </a:fld>
            <a:endParaRPr lang="en-US"/>
          </a:p>
        </p:txBody>
      </p:sp>
    </p:spTree>
    <p:extLst>
      <p:ext uri="{BB962C8B-B14F-4D97-AF65-F5344CB8AC3E}">
        <p14:creationId xmlns:p14="http://schemas.microsoft.com/office/powerpoint/2010/main" xmlns="" val="3850668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26</a:t>
            </a:fld>
            <a:endParaRPr lang="en-US"/>
          </a:p>
        </p:txBody>
      </p:sp>
    </p:spTree>
    <p:extLst>
      <p:ext uri="{BB962C8B-B14F-4D97-AF65-F5344CB8AC3E}">
        <p14:creationId xmlns:p14="http://schemas.microsoft.com/office/powerpoint/2010/main" xmlns="" val="3530122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27</a:t>
            </a:fld>
            <a:endParaRPr lang="en-US"/>
          </a:p>
        </p:txBody>
      </p:sp>
    </p:spTree>
    <p:extLst>
      <p:ext uri="{BB962C8B-B14F-4D97-AF65-F5344CB8AC3E}">
        <p14:creationId xmlns:p14="http://schemas.microsoft.com/office/powerpoint/2010/main" xmlns="" val="3302096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BEBD3C50-9E19-A84B-9729-AE678D360C5D}" type="slidenum">
              <a:rPr lang="en-US" smtClean="0"/>
              <a:pPr/>
              <a:t>28</a:t>
            </a:fld>
            <a:endParaRPr lang="en-US"/>
          </a:p>
        </p:txBody>
      </p:sp>
    </p:spTree>
    <p:extLst>
      <p:ext uri="{BB962C8B-B14F-4D97-AF65-F5344CB8AC3E}">
        <p14:creationId xmlns:p14="http://schemas.microsoft.com/office/powerpoint/2010/main" xmlns="" val="1599832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BEBD3C50-9E19-A84B-9729-AE678D360C5D}" type="slidenum">
              <a:rPr lang="en-US" smtClean="0"/>
              <a:pPr/>
              <a:t>29</a:t>
            </a:fld>
            <a:endParaRPr lang="en-US"/>
          </a:p>
        </p:txBody>
      </p:sp>
    </p:spTree>
    <p:extLst>
      <p:ext uri="{BB962C8B-B14F-4D97-AF65-F5344CB8AC3E}">
        <p14:creationId xmlns:p14="http://schemas.microsoft.com/office/powerpoint/2010/main" xmlns="" val="1599832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BD3C50-9E19-A84B-9729-AE678D360C5D}" type="slidenum">
              <a:rPr lang="en-US" smtClean="0"/>
              <a:pPr/>
              <a:t>3</a:t>
            </a:fld>
            <a:endParaRPr lang="en-US"/>
          </a:p>
        </p:txBody>
      </p:sp>
    </p:spTree>
    <p:extLst>
      <p:ext uri="{BB962C8B-B14F-4D97-AF65-F5344CB8AC3E}">
        <p14:creationId xmlns:p14="http://schemas.microsoft.com/office/powerpoint/2010/main" xmlns="" val="3578198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30</a:t>
            </a:fld>
            <a:endParaRPr lang="en-US"/>
          </a:p>
        </p:txBody>
      </p:sp>
    </p:spTree>
    <p:extLst>
      <p:ext uri="{BB962C8B-B14F-4D97-AF65-F5344CB8AC3E}">
        <p14:creationId xmlns:p14="http://schemas.microsoft.com/office/powerpoint/2010/main" xmlns="" val="30453070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31</a:t>
            </a:fld>
            <a:endParaRPr lang="en-US"/>
          </a:p>
        </p:txBody>
      </p:sp>
    </p:spTree>
    <p:extLst>
      <p:ext uri="{BB962C8B-B14F-4D97-AF65-F5344CB8AC3E}">
        <p14:creationId xmlns:p14="http://schemas.microsoft.com/office/powerpoint/2010/main" xmlns="" val="3591167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32</a:t>
            </a:fld>
            <a:endParaRPr lang="en-US"/>
          </a:p>
        </p:txBody>
      </p:sp>
    </p:spTree>
    <p:extLst>
      <p:ext uri="{BB962C8B-B14F-4D97-AF65-F5344CB8AC3E}">
        <p14:creationId xmlns:p14="http://schemas.microsoft.com/office/powerpoint/2010/main" xmlns="" val="3693592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EBD3C50-9E19-A84B-9729-AE678D360C5D}" type="slidenum">
              <a:rPr lang="en-US" smtClean="0"/>
              <a:pPr/>
              <a:t>33</a:t>
            </a:fld>
            <a:endParaRPr lang="en-US"/>
          </a:p>
        </p:txBody>
      </p:sp>
    </p:spTree>
    <p:extLst>
      <p:ext uri="{BB962C8B-B14F-4D97-AF65-F5344CB8AC3E}">
        <p14:creationId xmlns:p14="http://schemas.microsoft.com/office/powerpoint/2010/main" xmlns="" val="2423934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34</a:t>
            </a:fld>
            <a:endParaRPr lang="en-US"/>
          </a:p>
        </p:txBody>
      </p:sp>
    </p:spTree>
    <p:extLst>
      <p:ext uri="{BB962C8B-B14F-4D97-AF65-F5344CB8AC3E}">
        <p14:creationId xmlns:p14="http://schemas.microsoft.com/office/powerpoint/2010/main" xmlns="" val="2254949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35</a:t>
            </a:fld>
            <a:endParaRPr lang="en-US"/>
          </a:p>
        </p:txBody>
      </p:sp>
    </p:spTree>
    <p:extLst>
      <p:ext uri="{BB962C8B-B14F-4D97-AF65-F5344CB8AC3E}">
        <p14:creationId xmlns:p14="http://schemas.microsoft.com/office/powerpoint/2010/main" xmlns="" val="25292727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36</a:t>
            </a:fld>
            <a:endParaRPr lang="en-US"/>
          </a:p>
        </p:txBody>
      </p:sp>
    </p:spTree>
    <p:extLst>
      <p:ext uri="{BB962C8B-B14F-4D97-AF65-F5344CB8AC3E}">
        <p14:creationId xmlns:p14="http://schemas.microsoft.com/office/powerpoint/2010/main" xmlns="" val="382690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38</a:t>
            </a:fld>
            <a:endParaRPr lang="en-US"/>
          </a:p>
        </p:txBody>
      </p:sp>
    </p:spTree>
    <p:extLst>
      <p:ext uri="{BB962C8B-B14F-4D97-AF65-F5344CB8AC3E}">
        <p14:creationId xmlns:p14="http://schemas.microsoft.com/office/powerpoint/2010/main" xmlns="" val="4686205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39</a:t>
            </a:fld>
            <a:endParaRPr lang="en-US"/>
          </a:p>
        </p:txBody>
      </p:sp>
    </p:spTree>
    <p:extLst>
      <p:ext uri="{BB962C8B-B14F-4D97-AF65-F5344CB8AC3E}">
        <p14:creationId xmlns:p14="http://schemas.microsoft.com/office/powerpoint/2010/main" xmlns="" val="7002149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EBD3C50-9E19-A84B-9729-AE678D360C5D}" type="slidenum">
              <a:rPr lang="en-US" smtClean="0"/>
              <a:pPr/>
              <a:t>40</a:t>
            </a:fld>
            <a:endParaRPr lang="en-US"/>
          </a:p>
        </p:txBody>
      </p:sp>
    </p:spTree>
    <p:extLst>
      <p:ext uri="{BB962C8B-B14F-4D97-AF65-F5344CB8AC3E}">
        <p14:creationId xmlns:p14="http://schemas.microsoft.com/office/powerpoint/2010/main" xmlns="" val="1885627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BD3C50-9E19-A84B-9729-AE678D360C5D}" type="slidenum">
              <a:rPr lang="en-US" smtClean="0"/>
              <a:pPr/>
              <a:t>4</a:t>
            </a:fld>
            <a:endParaRPr lang="en-US"/>
          </a:p>
        </p:txBody>
      </p:sp>
    </p:spTree>
    <p:extLst>
      <p:ext uri="{BB962C8B-B14F-4D97-AF65-F5344CB8AC3E}">
        <p14:creationId xmlns:p14="http://schemas.microsoft.com/office/powerpoint/2010/main" xmlns="" val="4403766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EBD3C50-9E19-A84B-9729-AE678D360C5D}" type="slidenum">
              <a:rPr lang="en-US" smtClean="0"/>
              <a:pPr/>
              <a:t>41</a:t>
            </a:fld>
            <a:endParaRPr lang="en-US"/>
          </a:p>
        </p:txBody>
      </p:sp>
    </p:spTree>
    <p:extLst>
      <p:ext uri="{BB962C8B-B14F-4D97-AF65-F5344CB8AC3E}">
        <p14:creationId xmlns:p14="http://schemas.microsoft.com/office/powerpoint/2010/main" xmlns="" val="40009067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rgbClr val="292934"/>
              </a:solidFill>
            </a:endParaRPr>
          </a:p>
        </p:txBody>
      </p:sp>
      <p:sp>
        <p:nvSpPr>
          <p:cNvPr id="4" name="Slide Number Placeholder 3"/>
          <p:cNvSpPr>
            <a:spLocks noGrp="1"/>
          </p:cNvSpPr>
          <p:nvPr>
            <p:ph type="sldNum" sz="quarter" idx="10"/>
          </p:nvPr>
        </p:nvSpPr>
        <p:spPr/>
        <p:txBody>
          <a:bodyPr/>
          <a:lstStyle/>
          <a:p>
            <a:fld id="{BEBD3C50-9E19-A84B-9729-AE678D360C5D}" type="slidenum">
              <a:rPr lang="en-US" smtClean="0"/>
              <a:pPr/>
              <a:t>42</a:t>
            </a:fld>
            <a:endParaRPr lang="en-US"/>
          </a:p>
        </p:txBody>
      </p:sp>
    </p:spTree>
    <p:extLst>
      <p:ext uri="{BB962C8B-B14F-4D97-AF65-F5344CB8AC3E}">
        <p14:creationId xmlns:p14="http://schemas.microsoft.com/office/powerpoint/2010/main" xmlns="" val="42921021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43</a:t>
            </a:fld>
            <a:endParaRPr lang="en-US"/>
          </a:p>
        </p:txBody>
      </p:sp>
    </p:spTree>
    <p:extLst>
      <p:ext uri="{BB962C8B-B14F-4D97-AF65-F5344CB8AC3E}">
        <p14:creationId xmlns:p14="http://schemas.microsoft.com/office/powerpoint/2010/main" xmlns="" val="42921021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44</a:t>
            </a:fld>
            <a:endParaRPr lang="en-US"/>
          </a:p>
        </p:txBody>
      </p:sp>
    </p:spTree>
    <p:extLst>
      <p:ext uri="{BB962C8B-B14F-4D97-AF65-F5344CB8AC3E}">
        <p14:creationId xmlns:p14="http://schemas.microsoft.com/office/powerpoint/2010/main" xmlns="" val="35614021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45</a:t>
            </a:fld>
            <a:endParaRPr lang="en-US"/>
          </a:p>
        </p:txBody>
      </p:sp>
    </p:spTree>
    <p:extLst>
      <p:ext uri="{BB962C8B-B14F-4D97-AF65-F5344CB8AC3E}">
        <p14:creationId xmlns:p14="http://schemas.microsoft.com/office/powerpoint/2010/main" xmlns="" val="10049753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BD3C50-9E19-A84B-9729-AE678D360C5D}" type="slidenum">
              <a:rPr lang="en-US" smtClean="0"/>
              <a:pPr/>
              <a:t>46</a:t>
            </a:fld>
            <a:endParaRPr lang="en-US"/>
          </a:p>
        </p:txBody>
      </p:sp>
    </p:spTree>
    <p:extLst>
      <p:ext uri="{BB962C8B-B14F-4D97-AF65-F5344CB8AC3E}">
        <p14:creationId xmlns:p14="http://schemas.microsoft.com/office/powerpoint/2010/main" xmlns="" val="22688610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47</a:t>
            </a:fld>
            <a:endParaRPr lang="en-US"/>
          </a:p>
        </p:txBody>
      </p:sp>
    </p:spTree>
    <p:extLst>
      <p:ext uri="{BB962C8B-B14F-4D97-AF65-F5344CB8AC3E}">
        <p14:creationId xmlns:p14="http://schemas.microsoft.com/office/powerpoint/2010/main" xmlns="" val="14175646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BD3C50-9E19-A84B-9729-AE678D360C5D}" type="slidenum">
              <a:rPr lang="en-US" smtClean="0"/>
              <a:pPr/>
              <a:t>48</a:t>
            </a:fld>
            <a:endParaRPr lang="en-US"/>
          </a:p>
        </p:txBody>
      </p:sp>
    </p:spTree>
    <p:extLst>
      <p:ext uri="{BB962C8B-B14F-4D97-AF65-F5344CB8AC3E}">
        <p14:creationId xmlns:p14="http://schemas.microsoft.com/office/powerpoint/2010/main" xmlns="" val="20300806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49</a:t>
            </a:fld>
            <a:endParaRPr lang="en-US"/>
          </a:p>
        </p:txBody>
      </p:sp>
    </p:spTree>
    <p:extLst>
      <p:ext uri="{BB962C8B-B14F-4D97-AF65-F5344CB8AC3E}">
        <p14:creationId xmlns:p14="http://schemas.microsoft.com/office/powerpoint/2010/main" xmlns="" val="14530618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BD3C50-9E19-A84B-9729-AE678D360C5D}" type="slidenum">
              <a:rPr lang="en-US" smtClean="0"/>
              <a:pPr/>
              <a:t>50</a:t>
            </a:fld>
            <a:endParaRPr lang="en-US"/>
          </a:p>
        </p:txBody>
      </p:sp>
    </p:spTree>
    <p:extLst>
      <p:ext uri="{BB962C8B-B14F-4D97-AF65-F5344CB8AC3E}">
        <p14:creationId xmlns:p14="http://schemas.microsoft.com/office/powerpoint/2010/main" xmlns="" val="2578657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BD3C50-9E19-A84B-9729-AE678D360C5D}" type="slidenum">
              <a:rPr lang="en-US" smtClean="0"/>
              <a:pPr/>
              <a:t>5</a:t>
            </a:fld>
            <a:endParaRPr lang="en-US"/>
          </a:p>
        </p:txBody>
      </p:sp>
    </p:spTree>
    <p:extLst>
      <p:ext uri="{BB962C8B-B14F-4D97-AF65-F5344CB8AC3E}">
        <p14:creationId xmlns:p14="http://schemas.microsoft.com/office/powerpoint/2010/main" xmlns="" val="10099589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EBD3C50-9E19-A84B-9729-AE678D360C5D}" type="slidenum">
              <a:rPr lang="en-US" smtClean="0"/>
              <a:pPr/>
              <a:t>51</a:t>
            </a:fld>
            <a:endParaRPr lang="en-US"/>
          </a:p>
        </p:txBody>
      </p:sp>
    </p:spTree>
    <p:extLst>
      <p:ext uri="{BB962C8B-B14F-4D97-AF65-F5344CB8AC3E}">
        <p14:creationId xmlns:p14="http://schemas.microsoft.com/office/powerpoint/2010/main" xmlns="" val="30803589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52</a:t>
            </a:fld>
            <a:endParaRPr lang="en-US"/>
          </a:p>
        </p:txBody>
      </p:sp>
    </p:spTree>
    <p:extLst>
      <p:ext uri="{BB962C8B-B14F-4D97-AF65-F5344CB8AC3E}">
        <p14:creationId xmlns:p14="http://schemas.microsoft.com/office/powerpoint/2010/main" xmlns="" val="187140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53</a:t>
            </a:fld>
            <a:endParaRPr lang="en-US"/>
          </a:p>
        </p:txBody>
      </p:sp>
    </p:spTree>
    <p:extLst>
      <p:ext uri="{BB962C8B-B14F-4D97-AF65-F5344CB8AC3E}">
        <p14:creationId xmlns:p14="http://schemas.microsoft.com/office/powerpoint/2010/main" xmlns="" val="187140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1" dirty="0"/>
          </a:p>
        </p:txBody>
      </p:sp>
      <p:sp>
        <p:nvSpPr>
          <p:cNvPr id="4" name="Slide Number Placeholder 3"/>
          <p:cNvSpPr>
            <a:spLocks noGrp="1"/>
          </p:cNvSpPr>
          <p:nvPr>
            <p:ph type="sldNum" sz="quarter" idx="10"/>
          </p:nvPr>
        </p:nvSpPr>
        <p:spPr/>
        <p:txBody>
          <a:bodyPr/>
          <a:lstStyle/>
          <a:p>
            <a:fld id="{8B2FE3BF-E131-4478-8587-286E8429F452}" type="slidenum">
              <a:rPr lang="en-GB" smtClean="0"/>
              <a:pPr/>
              <a:t>54</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55</a:t>
            </a:fld>
            <a:endParaRPr lang="en-US"/>
          </a:p>
        </p:txBody>
      </p:sp>
    </p:spTree>
    <p:extLst>
      <p:ext uri="{BB962C8B-B14F-4D97-AF65-F5344CB8AC3E}">
        <p14:creationId xmlns:p14="http://schemas.microsoft.com/office/powerpoint/2010/main" xmlns="" val="3860798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6</a:t>
            </a:fld>
            <a:endParaRPr lang="en-US"/>
          </a:p>
        </p:txBody>
      </p:sp>
    </p:spTree>
    <p:extLst>
      <p:ext uri="{BB962C8B-B14F-4D97-AF65-F5344CB8AC3E}">
        <p14:creationId xmlns:p14="http://schemas.microsoft.com/office/powerpoint/2010/main" xmlns="" val="1511489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D3C50-9E19-A84B-9729-AE678D360C5D}" type="slidenum">
              <a:rPr lang="en-US" smtClean="0"/>
              <a:pPr/>
              <a:t>7</a:t>
            </a:fld>
            <a:endParaRPr lang="en-US"/>
          </a:p>
        </p:txBody>
      </p:sp>
    </p:spTree>
    <p:extLst>
      <p:ext uri="{BB962C8B-B14F-4D97-AF65-F5344CB8AC3E}">
        <p14:creationId xmlns:p14="http://schemas.microsoft.com/office/powerpoint/2010/main" xmlns="" val="2274021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FE3BF-E131-4478-8587-286E8429F452}" type="slidenum">
              <a:rPr lang="en-GB" smtClean="0"/>
              <a:pPr/>
              <a:t>8</a:t>
            </a:fld>
            <a:endParaRPr lang="en-GB"/>
          </a:p>
        </p:txBody>
      </p:sp>
    </p:spTree>
    <p:extLst>
      <p:ext uri="{BB962C8B-B14F-4D97-AF65-F5344CB8AC3E}">
        <p14:creationId xmlns:p14="http://schemas.microsoft.com/office/powerpoint/2010/main" xmlns="" val="2445631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2FE3BF-E131-4478-8587-286E8429F452}"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GB"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Wednesday, March 20,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886BB73A-582F-4420-9A14-CB10A2B2E5E8}"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pPr/>
              <a:t>Wednesday, March 20,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Wednesday, March 20,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46075"/>
            <a:ext cx="7772400" cy="685800"/>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685800" y="1524000"/>
            <a:ext cx="7772400" cy="4572000"/>
          </a:xfrm>
        </p:spPr>
        <p:txBody>
          <a:bodyPr/>
          <a:lstStyle/>
          <a:p>
            <a:endParaRPr lang="en-US"/>
          </a:p>
        </p:txBody>
      </p:sp>
      <p:sp>
        <p:nvSpPr>
          <p:cNvPr id="4" name="Date Placeholder 3"/>
          <p:cNvSpPr>
            <a:spLocks noGrp="1"/>
          </p:cNvSpPr>
          <p:nvPr>
            <p:ph type="dt" sz="half" idx="10"/>
          </p:nvPr>
        </p:nvSpPr>
        <p:spPr>
          <a:xfrm rot="-5400000">
            <a:off x="-876300" y="2781300"/>
            <a:ext cx="2209800" cy="457200"/>
          </a:xfrm>
        </p:spPr>
        <p:txBody>
          <a:bodyPr/>
          <a:lstStyle>
            <a:lvl1pPr>
              <a:defRPr/>
            </a:lvl1pPr>
          </a:lstStyle>
          <a:p>
            <a:endParaRPr lang="en-US"/>
          </a:p>
        </p:txBody>
      </p:sp>
      <p:sp>
        <p:nvSpPr>
          <p:cNvPr id="5" name="Slide Number Placeholder 4"/>
          <p:cNvSpPr>
            <a:spLocks noGrp="1"/>
          </p:cNvSpPr>
          <p:nvPr>
            <p:ph type="sldNum" sz="quarter" idx="11"/>
          </p:nvPr>
        </p:nvSpPr>
        <p:spPr>
          <a:xfrm>
            <a:off x="7543800" y="6248400"/>
            <a:ext cx="914400" cy="457200"/>
          </a:xfrm>
        </p:spPr>
        <p:txBody>
          <a:bodyPr/>
          <a:lstStyle>
            <a:lvl1pPr>
              <a:defRPr/>
            </a:lvl1pPr>
          </a:lstStyle>
          <a:p>
            <a:fld id="{ABDE4E32-2C02-7C4E-8511-A6F1B981AA74}" type="slidenum">
              <a:rPr lang="en-US"/>
              <a:pPr/>
              <a:t>‹#›</a:t>
            </a:fld>
            <a:endParaRPr lang="en-US"/>
          </a:p>
        </p:txBody>
      </p:sp>
      <p:sp>
        <p:nvSpPr>
          <p:cNvPr id="6" name="Footer Placeholder 5"/>
          <p:cNvSpPr>
            <a:spLocks noGrp="1"/>
          </p:cNvSpPr>
          <p:nvPr>
            <p:ph type="ftr" sz="quarter" idx="12"/>
          </p:nvPr>
        </p:nvSpPr>
        <p:spPr>
          <a:xfrm>
            <a:off x="2211388" y="6440488"/>
            <a:ext cx="5040312" cy="265112"/>
          </a:xfrm>
        </p:spPr>
        <p:txBody>
          <a:bodyPr/>
          <a:lstStyle>
            <a:lvl1pPr>
              <a:defRPr/>
            </a:lvl1pPr>
          </a:lstStyle>
          <a:p>
            <a:endParaRPr lang="en-GB"/>
          </a:p>
        </p:txBody>
      </p:sp>
    </p:spTree>
    <p:extLst>
      <p:ext uri="{BB962C8B-B14F-4D97-AF65-F5344CB8AC3E}">
        <p14:creationId xmlns:p14="http://schemas.microsoft.com/office/powerpoint/2010/main" xmlns="" val="3977294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46075"/>
            <a:ext cx="7772400" cy="6858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85800" y="1524000"/>
            <a:ext cx="3810000" cy="4572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hart Placeholder 3"/>
          <p:cNvSpPr>
            <a:spLocks noGrp="1"/>
          </p:cNvSpPr>
          <p:nvPr>
            <p:ph type="chart" sz="half" idx="2"/>
          </p:nvPr>
        </p:nvSpPr>
        <p:spPr>
          <a:xfrm>
            <a:off x="4648200" y="1524000"/>
            <a:ext cx="3810000" cy="4572000"/>
          </a:xfrm>
        </p:spPr>
        <p:txBody>
          <a:bodyPr/>
          <a:lstStyle/>
          <a:p>
            <a:endParaRPr lang="en-US"/>
          </a:p>
        </p:txBody>
      </p:sp>
      <p:sp>
        <p:nvSpPr>
          <p:cNvPr id="5" name="Date Placeholder 4"/>
          <p:cNvSpPr>
            <a:spLocks noGrp="1"/>
          </p:cNvSpPr>
          <p:nvPr>
            <p:ph type="dt" sz="half" idx="10"/>
          </p:nvPr>
        </p:nvSpPr>
        <p:spPr>
          <a:xfrm rot="-5400000">
            <a:off x="-876300" y="2781300"/>
            <a:ext cx="22098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7543800" y="6248400"/>
            <a:ext cx="914400" cy="457200"/>
          </a:xfrm>
        </p:spPr>
        <p:txBody>
          <a:bodyPr/>
          <a:lstStyle>
            <a:lvl1pPr>
              <a:defRPr/>
            </a:lvl1pPr>
          </a:lstStyle>
          <a:p>
            <a:fld id="{26486474-754F-A141-9EA2-FBEC395F2CE5}" type="slidenum">
              <a:rPr lang="en-US"/>
              <a:pPr/>
              <a:t>‹#›</a:t>
            </a:fld>
            <a:endParaRPr lang="en-US"/>
          </a:p>
        </p:txBody>
      </p:sp>
      <p:sp>
        <p:nvSpPr>
          <p:cNvPr id="7" name="Footer Placeholder 6"/>
          <p:cNvSpPr>
            <a:spLocks noGrp="1"/>
          </p:cNvSpPr>
          <p:nvPr>
            <p:ph type="ftr" sz="quarter" idx="12"/>
          </p:nvPr>
        </p:nvSpPr>
        <p:spPr>
          <a:xfrm>
            <a:off x="2211388" y="6440488"/>
            <a:ext cx="5040312" cy="265112"/>
          </a:xfrm>
        </p:spPr>
        <p:txBody>
          <a:bodyPr/>
          <a:lstStyle>
            <a:lvl1pPr>
              <a:defRPr/>
            </a:lvl1pPr>
          </a:lstStyle>
          <a:p>
            <a:endParaRPr lang="en-GB"/>
          </a:p>
        </p:txBody>
      </p:sp>
    </p:spTree>
    <p:extLst>
      <p:ext uri="{BB962C8B-B14F-4D97-AF65-F5344CB8AC3E}">
        <p14:creationId xmlns:p14="http://schemas.microsoft.com/office/powerpoint/2010/main" xmlns="" val="511763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pPr/>
              <a:t>Wednesday, March 20,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Wednesday, March 20,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Wednesday, March 20, 2013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Wednesday, March 20, 2013</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pPr/>
              <a:t>Wednesday, March 20, 2013</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Wednesday, March 20, 2013</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GB"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Wednesday, March 20, 2013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GB"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Wednesday, March 20, 2013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Wednesday, March 20, 2013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704" r:id="rId1"/>
    <p:sldLayoutId id="2147484705" r:id="rId2"/>
    <p:sldLayoutId id="2147484706" r:id="rId3"/>
    <p:sldLayoutId id="2147484707" r:id="rId4"/>
    <p:sldLayoutId id="2147484708" r:id="rId5"/>
    <p:sldLayoutId id="2147484709" r:id="rId6"/>
    <p:sldLayoutId id="2147484710" r:id="rId7"/>
    <p:sldLayoutId id="2147484711" r:id="rId8"/>
    <p:sldLayoutId id="2147484712" r:id="rId9"/>
    <p:sldLayoutId id="2147484713" r:id="rId10"/>
    <p:sldLayoutId id="2147484714" r:id="rId11"/>
    <p:sldLayoutId id="2147484715" r:id="rId12"/>
    <p:sldLayoutId id="2147484716" r:id="rId13"/>
  </p:sldLayoutIdLst>
  <mc:AlternateContent xmlns:mc="http://schemas.openxmlformats.org/markup-compatibility/2006">
    <mc:Choice xmlns:p14="http://schemas.microsoft.com/office/powerpoint/2010/main" xmlns="" Requires="p14">
      <p:transition p14:dur="0"/>
    </mc:Choice>
    <mc:Fallback>
      <p:transition/>
    </mc:Fallback>
  </mc:AlternateConten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Some everyday challenges for women in recovery from addiction</a:t>
            </a:r>
            <a:endParaRPr lang="en-US" sz="4000" dirty="0"/>
          </a:p>
        </p:txBody>
      </p:sp>
      <p:sp>
        <p:nvSpPr>
          <p:cNvPr id="3" name="Subtitle 2"/>
          <p:cNvSpPr>
            <a:spLocks noGrp="1"/>
          </p:cNvSpPr>
          <p:nvPr>
            <p:ph type="subTitle" idx="1"/>
          </p:nvPr>
        </p:nvSpPr>
        <p:spPr/>
        <p:txBody>
          <a:bodyPr>
            <a:normAutofit fontScale="92500" lnSpcReduction="20000"/>
          </a:bodyPr>
          <a:lstStyle/>
          <a:p>
            <a:r>
              <a:rPr lang="en-US" dirty="0" smtClean="0">
                <a:solidFill>
                  <a:srgbClr val="292934"/>
                </a:solidFill>
              </a:rPr>
              <a:t>Action on Addiction Annual Research Seminar</a:t>
            </a:r>
            <a:endParaRPr lang="en-US" dirty="0">
              <a:solidFill>
                <a:srgbClr val="292934"/>
              </a:solidFill>
            </a:endParaRPr>
          </a:p>
          <a:p>
            <a:endParaRPr lang="en-US" dirty="0" smtClean="0">
              <a:solidFill>
                <a:srgbClr val="292934"/>
              </a:solidFill>
            </a:endParaRPr>
          </a:p>
          <a:p>
            <a:r>
              <a:rPr lang="en-US" dirty="0" smtClean="0">
                <a:solidFill>
                  <a:srgbClr val="292934"/>
                </a:solidFill>
              </a:rPr>
              <a:t>15</a:t>
            </a:r>
            <a:r>
              <a:rPr lang="en-US" baseline="30000" dirty="0" smtClean="0">
                <a:solidFill>
                  <a:srgbClr val="292934"/>
                </a:solidFill>
              </a:rPr>
              <a:t>th</a:t>
            </a:r>
            <a:r>
              <a:rPr lang="en-US" dirty="0" smtClean="0">
                <a:solidFill>
                  <a:srgbClr val="292934"/>
                </a:solidFill>
              </a:rPr>
              <a:t> March 2013</a:t>
            </a:r>
          </a:p>
          <a:p>
            <a:endParaRPr lang="en-US" dirty="0">
              <a:solidFill>
                <a:srgbClr val="292934"/>
              </a:solidFill>
            </a:endParaRPr>
          </a:p>
          <a:p>
            <a:r>
              <a:rPr lang="en-US" dirty="0" smtClean="0">
                <a:solidFill>
                  <a:srgbClr val="292934"/>
                </a:solidFill>
              </a:rPr>
              <a:t>Jo Neale</a:t>
            </a:r>
            <a:endParaRPr lang="en-US" dirty="0">
              <a:solidFill>
                <a:srgbClr val="292934"/>
              </a:solidFill>
            </a:endParaRPr>
          </a:p>
        </p:txBody>
      </p:sp>
      <p:pic>
        <p:nvPicPr>
          <p:cNvPr id="4" name="Picture 3"/>
          <p:cNvPicPr>
            <a:picLocks noChangeAspect="1"/>
          </p:cNvPicPr>
          <p:nvPr/>
        </p:nvPicPr>
        <p:blipFill>
          <a:blip r:embed="rId3" cstate="print"/>
          <a:stretch>
            <a:fillRect/>
          </a:stretch>
        </p:blipFill>
        <p:spPr>
          <a:xfrm>
            <a:off x="6791542" y="4302462"/>
            <a:ext cx="1625600" cy="1625600"/>
          </a:xfrm>
          <a:prstGeom prst="rect">
            <a:avLst/>
          </a:prstGeom>
        </p:spPr>
      </p:pic>
    </p:spTree>
    <p:extLst>
      <p:ext uri="{BB962C8B-B14F-4D97-AF65-F5344CB8AC3E}">
        <p14:creationId xmlns:p14="http://schemas.microsoft.com/office/powerpoint/2010/main" xmlns="" val="32897134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everyday challenges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125810281"/>
              </p:ext>
            </p:extLst>
          </p:nvPr>
        </p:nvGraphicFramePr>
        <p:xfrm>
          <a:off x="322517" y="1606475"/>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6040256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Detoxing, craving, (re)lapsing</a:t>
            </a:r>
            <a:endParaRPr lang="en-US" dirty="0"/>
          </a:p>
        </p:txBody>
      </p:sp>
      <p:sp>
        <p:nvSpPr>
          <p:cNvPr id="3" name="Content Placeholder 2"/>
          <p:cNvSpPr>
            <a:spLocks noGrp="1"/>
          </p:cNvSpPr>
          <p:nvPr>
            <p:ph sz="half" idx="1"/>
          </p:nvPr>
        </p:nvSpPr>
        <p:spPr>
          <a:xfrm>
            <a:off x="457201" y="1854980"/>
            <a:ext cx="3948852" cy="4829825"/>
          </a:xfrm>
        </p:spPr>
        <p:txBody>
          <a:bodyPr>
            <a:noAutofit/>
          </a:bodyPr>
          <a:lstStyle/>
          <a:p>
            <a:r>
              <a:rPr lang="en-US" sz="2000" dirty="0" smtClean="0">
                <a:solidFill>
                  <a:srgbClr val="292934"/>
                </a:solidFill>
              </a:rPr>
              <a:t>Fear of the detoxing process</a:t>
            </a:r>
          </a:p>
          <a:p>
            <a:r>
              <a:rPr lang="en-US" sz="2000" dirty="0" smtClean="0">
                <a:solidFill>
                  <a:srgbClr val="292934"/>
                </a:solidFill>
              </a:rPr>
              <a:t>Cravings for other substances &amp; </a:t>
            </a:r>
            <a:r>
              <a:rPr lang="en-US" sz="2000" dirty="0" err="1" smtClean="0">
                <a:solidFill>
                  <a:srgbClr val="292934"/>
                </a:solidFill>
              </a:rPr>
              <a:t>behaviours</a:t>
            </a:r>
            <a:endParaRPr lang="en-US" sz="2000" dirty="0" smtClean="0">
              <a:solidFill>
                <a:srgbClr val="292934"/>
              </a:solidFill>
            </a:endParaRPr>
          </a:p>
          <a:p>
            <a:r>
              <a:rPr lang="en-US" sz="2000" dirty="0" smtClean="0">
                <a:solidFill>
                  <a:srgbClr val="292934"/>
                </a:solidFill>
              </a:rPr>
              <a:t>Avoiding </a:t>
            </a:r>
            <a:r>
              <a:rPr lang="en-US" sz="2000" dirty="0">
                <a:solidFill>
                  <a:srgbClr val="292934"/>
                </a:solidFill>
              </a:rPr>
              <a:t>‘using triggers’</a:t>
            </a:r>
            <a:endParaRPr lang="en-US" sz="1600" dirty="0">
              <a:solidFill>
                <a:srgbClr val="292934"/>
              </a:solidFill>
            </a:endParaRPr>
          </a:p>
          <a:p>
            <a:r>
              <a:rPr lang="en-US" sz="2000" dirty="0" smtClean="0">
                <a:solidFill>
                  <a:srgbClr val="292934"/>
                </a:solidFill>
              </a:rPr>
              <a:t>Relapse and cross-addiction</a:t>
            </a:r>
          </a:p>
        </p:txBody>
      </p:sp>
      <p:sp>
        <p:nvSpPr>
          <p:cNvPr id="5" name="Oval Callout 4"/>
          <p:cNvSpPr/>
          <p:nvPr/>
        </p:nvSpPr>
        <p:spPr>
          <a:xfrm>
            <a:off x="2866801" y="4427931"/>
            <a:ext cx="4947475" cy="2256874"/>
          </a:xfrm>
          <a:prstGeom prst="wedgeEllipseCallout">
            <a:avLst>
              <a:gd name="adj1" fmla="val -73632"/>
              <a:gd name="adj2" fmla="val 31663"/>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bg1"/>
                </a:solidFill>
                <a:latin typeface="Comic Sans MS"/>
                <a:cs typeface="Comic Sans MS"/>
              </a:rPr>
              <a:t>“</a:t>
            </a:r>
            <a:r>
              <a:rPr lang="en-GB" sz="1400" dirty="0" smtClean="0">
                <a:latin typeface="Comic Sans MS"/>
                <a:cs typeface="Comic Sans MS"/>
              </a:rPr>
              <a:t>I </a:t>
            </a:r>
            <a:r>
              <a:rPr lang="en-GB" sz="1400" dirty="0">
                <a:latin typeface="Comic Sans MS"/>
                <a:cs typeface="Comic Sans MS"/>
              </a:rPr>
              <a:t>am worried about </a:t>
            </a:r>
            <a:r>
              <a:rPr lang="en-GB" sz="1400" dirty="0" smtClean="0">
                <a:latin typeface="Comic Sans MS"/>
                <a:cs typeface="Comic Sans MS"/>
              </a:rPr>
              <a:t>it </a:t>
            </a:r>
            <a:r>
              <a:rPr lang="en-GB" sz="1400" i="1" dirty="0" smtClean="0">
                <a:latin typeface="Comic Sans MS"/>
                <a:cs typeface="Comic Sans MS"/>
              </a:rPr>
              <a:t>[detoxing]</a:t>
            </a:r>
            <a:r>
              <a:rPr lang="en-GB" sz="1400" dirty="0" smtClean="0">
                <a:latin typeface="Comic Sans MS"/>
                <a:cs typeface="Comic Sans MS"/>
              </a:rPr>
              <a:t>. </a:t>
            </a:r>
            <a:r>
              <a:rPr lang="en-GB" sz="1400" dirty="0">
                <a:latin typeface="Comic Sans MS"/>
                <a:cs typeface="Comic Sans MS"/>
              </a:rPr>
              <a:t>I don’t think anyone likes the misery or pain, or to feel cold, to feel ill. So I’ll find out what it’s like… </a:t>
            </a:r>
            <a:r>
              <a:rPr lang="en-GB" sz="1400" dirty="0" smtClean="0">
                <a:latin typeface="Comic Sans MS"/>
                <a:cs typeface="Comic Sans MS"/>
              </a:rPr>
              <a:t>Hopefully, </a:t>
            </a:r>
            <a:r>
              <a:rPr lang="en-GB" sz="1400" dirty="0">
                <a:latin typeface="Comic Sans MS"/>
                <a:cs typeface="Comic Sans MS"/>
              </a:rPr>
              <a:t>I won’t be flying off the walls </a:t>
            </a:r>
            <a:r>
              <a:rPr lang="en-GB" sz="1400" dirty="0" smtClean="0">
                <a:latin typeface="Comic Sans MS"/>
                <a:cs typeface="Comic Sans MS"/>
              </a:rPr>
              <a:t>&amp;… </a:t>
            </a:r>
            <a:r>
              <a:rPr lang="en-GB" sz="1400" dirty="0">
                <a:latin typeface="Comic Sans MS"/>
                <a:cs typeface="Comic Sans MS"/>
              </a:rPr>
              <a:t>throw myself on a train </a:t>
            </a:r>
            <a:r>
              <a:rPr lang="en-GB" sz="1400" dirty="0" smtClean="0">
                <a:latin typeface="Comic Sans MS"/>
                <a:cs typeface="Comic Sans MS"/>
              </a:rPr>
              <a:t>&amp; </a:t>
            </a:r>
            <a:r>
              <a:rPr lang="en-GB" sz="1400" dirty="0">
                <a:latin typeface="Comic Sans MS"/>
                <a:cs typeface="Comic Sans MS"/>
              </a:rPr>
              <a:t>come back… </a:t>
            </a:r>
            <a:r>
              <a:rPr lang="en-GB" sz="1400" dirty="0" smtClean="0">
                <a:latin typeface="Comic Sans MS"/>
                <a:cs typeface="Comic Sans MS"/>
              </a:rPr>
              <a:t>&amp; </a:t>
            </a:r>
            <a:r>
              <a:rPr lang="en-GB" sz="1400" dirty="0">
                <a:latin typeface="Comic Sans MS"/>
                <a:cs typeface="Comic Sans MS"/>
              </a:rPr>
              <a:t>score…. Hopefully, I’ll stick it out.” (Neil, aged </a:t>
            </a:r>
            <a:r>
              <a:rPr lang="en-GB" sz="1400" dirty="0" smtClean="0">
                <a:latin typeface="Comic Sans MS"/>
                <a:cs typeface="Comic Sans MS"/>
              </a:rPr>
              <a:t>37)</a:t>
            </a:r>
          </a:p>
        </p:txBody>
      </p:sp>
      <p:sp>
        <p:nvSpPr>
          <p:cNvPr id="6" name="Oval Callout 5"/>
          <p:cNvSpPr/>
          <p:nvPr/>
        </p:nvSpPr>
        <p:spPr>
          <a:xfrm>
            <a:off x="4692693" y="1672622"/>
            <a:ext cx="3994107" cy="2080992"/>
          </a:xfrm>
          <a:prstGeom prst="wedgeEllipseCallout">
            <a:avLst>
              <a:gd name="adj1" fmla="val -50055"/>
              <a:gd name="adj2" fmla="val 73981"/>
            </a:avLst>
          </a:prstGeom>
          <a:solidFill>
            <a:srgbClr val="FA5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smtClean="0">
              <a:solidFill>
                <a:schemeClr val="tx1"/>
              </a:solidFill>
              <a:latin typeface="Comic Sans MS"/>
              <a:cs typeface="Comic Sans MS"/>
            </a:endParaRPr>
          </a:p>
          <a:p>
            <a:pPr algn="ctr"/>
            <a:endParaRPr lang="en-US" sz="1600" dirty="0">
              <a:solidFill>
                <a:schemeClr val="tx1"/>
              </a:solidFill>
              <a:latin typeface="Comic Sans MS"/>
              <a:cs typeface="Comic Sans MS"/>
            </a:endParaRPr>
          </a:p>
          <a:p>
            <a:pPr algn="ctr"/>
            <a:r>
              <a:rPr lang="en-US" sz="1600" dirty="0" smtClean="0">
                <a:solidFill>
                  <a:schemeClr val="tx1"/>
                </a:solidFill>
                <a:latin typeface="Comic Sans MS"/>
                <a:cs typeface="Comic Sans MS"/>
              </a:rPr>
              <a:t/>
            </a:r>
            <a:br>
              <a:rPr lang="en-US" sz="1600" dirty="0" smtClean="0">
                <a:solidFill>
                  <a:schemeClr val="tx1"/>
                </a:solidFill>
                <a:latin typeface="Comic Sans MS"/>
                <a:cs typeface="Comic Sans MS"/>
              </a:rPr>
            </a:br>
            <a:r>
              <a:rPr lang="en-US" sz="1400" dirty="0" smtClean="0">
                <a:solidFill>
                  <a:schemeClr val="tx1"/>
                </a:solidFill>
                <a:latin typeface="Comic Sans MS"/>
                <a:cs typeface="Comic Sans MS"/>
              </a:rPr>
              <a:t>“It scares you, </a:t>
            </a:r>
            <a:r>
              <a:rPr lang="en-GB" sz="1400" dirty="0" smtClean="0">
                <a:solidFill>
                  <a:schemeClr val="tx1"/>
                </a:solidFill>
                <a:latin typeface="Comic Sans MS"/>
                <a:cs typeface="Comic Sans MS"/>
              </a:rPr>
              <a:t>when you come off your methadone. Because you think, ‘How am I going to cope? What am I going to do then?’… I’m like thinking, ‘Can I do it?’” (Bess, aged 31) </a:t>
            </a:r>
            <a:endParaRPr lang="en-US" sz="1400" dirty="0" smtClean="0">
              <a:solidFill>
                <a:schemeClr val="tx1"/>
              </a:solidFill>
              <a:latin typeface="Comic Sans MS"/>
              <a:cs typeface="Comic Sans MS"/>
            </a:endParaRPr>
          </a:p>
          <a:p>
            <a:pPr algn="ctr"/>
            <a:endParaRPr lang="en-US" dirty="0" smtClean="0"/>
          </a:p>
          <a:p>
            <a:pPr algn="ctr"/>
            <a:endParaRPr lang="en-US" dirty="0"/>
          </a:p>
          <a:p>
            <a:pPr algn="ctr"/>
            <a:endParaRPr lang="en-US" dirty="0"/>
          </a:p>
        </p:txBody>
      </p:sp>
    </p:spTree>
    <p:extLst>
      <p:ext uri="{BB962C8B-B14F-4D97-AF65-F5344CB8AC3E}">
        <p14:creationId xmlns:p14="http://schemas.microsoft.com/office/powerpoint/2010/main" xmlns="" val="5623474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(Re)building relationships</a:t>
            </a:r>
            <a:endParaRPr lang="en-US" dirty="0"/>
          </a:p>
        </p:txBody>
      </p:sp>
      <p:sp>
        <p:nvSpPr>
          <p:cNvPr id="5" name="Content Placeholder 4"/>
          <p:cNvSpPr>
            <a:spLocks noGrp="1"/>
          </p:cNvSpPr>
          <p:nvPr>
            <p:ph sz="half" idx="1"/>
          </p:nvPr>
        </p:nvSpPr>
        <p:spPr/>
        <p:txBody>
          <a:bodyPr>
            <a:normAutofit/>
          </a:bodyPr>
          <a:lstStyle/>
          <a:p>
            <a:r>
              <a:rPr lang="en-US" sz="2000" dirty="0" smtClean="0"/>
              <a:t>Frequent strained family relationships</a:t>
            </a:r>
          </a:p>
          <a:p>
            <a:r>
              <a:rPr lang="en-US" sz="2000" dirty="0" smtClean="0"/>
              <a:t>Intimate relationships complicated by addiction</a:t>
            </a:r>
          </a:p>
          <a:p>
            <a:r>
              <a:rPr lang="en-US" sz="2000" dirty="0" smtClean="0"/>
              <a:t>Separation from children</a:t>
            </a:r>
          </a:p>
          <a:p>
            <a:r>
              <a:rPr lang="en-US" sz="2000" dirty="0" smtClean="0"/>
              <a:t>Few genuine friends</a:t>
            </a:r>
            <a:endParaRPr lang="en-US" sz="2000" dirty="0"/>
          </a:p>
        </p:txBody>
      </p:sp>
      <p:sp>
        <p:nvSpPr>
          <p:cNvPr id="7" name="Content Placeholder 6"/>
          <p:cNvSpPr txBox="1">
            <a:spLocks/>
          </p:cNvSpPr>
          <p:nvPr/>
        </p:nvSpPr>
        <p:spPr>
          <a:xfrm>
            <a:off x="3499556" y="3903739"/>
            <a:ext cx="4622818" cy="2083899"/>
          </a:xfrm>
          <a:prstGeom prst="wedgeEllipseCallout">
            <a:avLst>
              <a:gd name="adj1" fmla="val -71661"/>
              <a:gd name="adj2" fmla="val 40098"/>
            </a:avLst>
          </a:prstGeom>
          <a:solidFill>
            <a:srgbClr val="FA50FF"/>
          </a:soli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2500"/>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9pPr>
          </a:lstStyle>
          <a:p>
            <a:pPr marL="0" indent="0" algn="ctr">
              <a:buNone/>
            </a:pPr>
            <a:r>
              <a:rPr lang="en-GB" sz="1500" dirty="0" smtClean="0">
                <a:solidFill>
                  <a:srgbClr val="292934"/>
                </a:solidFill>
                <a:latin typeface="Comic Sans MS"/>
                <a:cs typeface="Comic Sans MS"/>
              </a:rPr>
              <a:t/>
            </a:r>
            <a:br>
              <a:rPr lang="en-GB" sz="1500" dirty="0" smtClean="0">
                <a:solidFill>
                  <a:srgbClr val="292934"/>
                </a:solidFill>
                <a:latin typeface="Comic Sans MS"/>
                <a:cs typeface="Comic Sans MS"/>
              </a:rPr>
            </a:br>
            <a:r>
              <a:rPr lang="en-GB" sz="1500" dirty="0" smtClean="0">
                <a:solidFill>
                  <a:srgbClr val="292934"/>
                </a:solidFill>
                <a:latin typeface="Comic Sans MS"/>
                <a:cs typeface="Comic Sans MS"/>
              </a:rPr>
              <a:t>“</a:t>
            </a:r>
            <a:r>
              <a:rPr lang="en-GB" sz="1500" dirty="0">
                <a:solidFill>
                  <a:srgbClr val="292934"/>
                </a:solidFill>
                <a:latin typeface="Comic Sans MS"/>
                <a:cs typeface="Comic Sans MS"/>
              </a:rPr>
              <a:t>Never had friends really. I’ve had acquaintances. They’ve all been smack heads, same as me, </a:t>
            </a:r>
            <a:r>
              <a:rPr lang="en-GB" sz="1500" dirty="0" smtClean="0">
                <a:solidFill>
                  <a:srgbClr val="292934"/>
                </a:solidFill>
                <a:latin typeface="Comic Sans MS"/>
                <a:cs typeface="Comic Sans MS"/>
              </a:rPr>
              <a:t>&amp; </a:t>
            </a:r>
            <a:r>
              <a:rPr lang="en-GB" sz="1500" dirty="0">
                <a:solidFill>
                  <a:srgbClr val="292934"/>
                </a:solidFill>
                <a:latin typeface="Comic Sans MS"/>
                <a:cs typeface="Comic Sans MS"/>
              </a:rPr>
              <a:t>they </a:t>
            </a:r>
            <a:r>
              <a:rPr lang="en-GB" sz="1500" dirty="0" err="1">
                <a:solidFill>
                  <a:srgbClr val="292934"/>
                </a:solidFill>
                <a:latin typeface="Comic Sans MS"/>
                <a:cs typeface="Comic Sans MS"/>
              </a:rPr>
              <a:t>ain’t</a:t>
            </a:r>
            <a:r>
              <a:rPr lang="en-GB" sz="1500" dirty="0">
                <a:solidFill>
                  <a:srgbClr val="292934"/>
                </a:solidFill>
                <a:latin typeface="Comic Sans MS"/>
                <a:cs typeface="Comic Sans MS"/>
              </a:rPr>
              <a:t> what you call friends… They’re just addicts.” (</a:t>
            </a:r>
            <a:r>
              <a:rPr lang="en-GB" sz="1500" dirty="0" err="1">
                <a:solidFill>
                  <a:srgbClr val="292934"/>
                </a:solidFill>
                <a:latin typeface="Comic Sans MS"/>
                <a:cs typeface="Comic Sans MS"/>
              </a:rPr>
              <a:t>Sorayha</a:t>
            </a:r>
            <a:r>
              <a:rPr lang="en-GB" sz="1500" dirty="0">
                <a:solidFill>
                  <a:srgbClr val="292934"/>
                </a:solidFill>
                <a:latin typeface="Comic Sans MS"/>
                <a:cs typeface="Comic Sans MS"/>
              </a:rPr>
              <a:t>, aged 31)</a:t>
            </a:r>
          </a:p>
          <a:p>
            <a:pPr marL="0" indent="0">
              <a:buNone/>
            </a:pPr>
            <a:endParaRPr lang="en-GB" sz="1400" dirty="0">
              <a:solidFill>
                <a:schemeClr val="tx1"/>
              </a:solidFill>
              <a:latin typeface="Comic Sans MS"/>
              <a:cs typeface="Comic Sans MS"/>
            </a:endParaRPr>
          </a:p>
        </p:txBody>
      </p:sp>
      <p:sp>
        <p:nvSpPr>
          <p:cNvPr id="8" name="Content Placeholder 6"/>
          <p:cNvSpPr txBox="1">
            <a:spLocks/>
          </p:cNvSpPr>
          <p:nvPr/>
        </p:nvSpPr>
        <p:spPr>
          <a:xfrm>
            <a:off x="4811889" y="1816492"/>
            <a:ext cx="3874911" cy="1580201"/>
          </a:xfrm>
          <a:prstGeom prst="wedgeEllipseCallout">
            <a:avLst>
              <a:gd name="adj1" fmla="val 53113"/>
              <a:gd name="adj2" fmla="val 62124"/>
            </a:avLst>
          </a:prstGeom>
          <a:solidFill>
            <a:srgbClr val="3366FF"/>
          </a:soli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9pPr>
          </a:lstStyle>
          <a:p>
            <a:pPr marL="0" indent="0" algn="ctr">
              <a:buNone/>
            </a:pPr>
            <a:r>
              <a:rPr lang="en-GB" sz="1400" dirty="0" smtClean="0">
                <a:solidFill>
                  <a:schemeClr val="bg1"/>
                </a:solidFill>
                <a:latin typeface="Comic Sans MS"/>
                <a:cs typeface="Comic Sans MS"/>
              </a:rPr>
              <a:t>“</a:t>
            </a:r>
            <a:r>
              <a:rPr lang="en-GB" sz="1400" dirty="0" smtClean="0">
                <a:latin typeface="Comic Sans MS"/>
                <a:cs typeface="Comic Sans MS"/>
              </a:rPr>
              <a:t>I </a:t>
            </a:r>
            <a:r>
              <a:rPr lang="en-GB" sz="1400" dirty="0">
                <a:latin typeface="Comic Sans MS"/>
                <a:cs typeface="Comic Sans MS"/>
              </a:rPr>
              <a:t>feel like Billy-no-mates some of the time. Whereas there’s always people to hang around with when you’re using.” (Nathan, aged 30</a:t>
            </a:r>
            <a:r>
              <a:rPr lang="en-GB" sz="1400" dirty="0" smtClean="0">
                <a:latin typeface="Comic Sans MS"/>
                <a:cs typeface="Comic Sans MS"/>
              </a:rPr>
              <a:t>)</a:t>
            </a:r>
            <a:endParaRPr lang="en-GB" sz="1400" dirty="0">
              <a:latin typeface="Comic Sans MS"/>
              <a:cs typeface="Comic Sans MS"/>
            </a:endParaRPr>
          </a:p>
        </p:txBody>
      </p:sp>
    </p:spTree>
    <p:extLst>
      <p:ext uri="{BB962C8B-B14F-4D97-AF65-F5344CB8AC3E}">
        <p14:creationId xmlns:p14="http://schemas.microsoft.com/office/powerpoint/2010/main" xmlns="" val="41534591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changes</a:t>
            </a:r>
            <a:endParaRPr lang="en-US" dirty="0"/>
          </a:p>
        </p:txBody>
      </p:sp>
      <p:sp>
        <p:nvSpPr>
          <p:cNvPr id="3" name="Content Placeholder 2"/>
          <p:cNvSpPr>
            <a:spLocks noGrp="1"/>
          </p:cNvSpPr>
          <p:nvPr>
            <p:ph sz="half" idx="1"/>
          </p:nvPr>
        </p:nvSpPr>
        <p:spPr>
          <a:xfrm>
            <a:off x="457200" y="1673352"/>
            <a:ext cx="3399183" cy="4718304"/>
          </a:xfrm>
        </p:spPr>
        <p:txBody>
          <a:bodyPr>
            <a:noAutofit/>
          </a:bodyPr>
          <a:lstStyle/>
          <a:p>
            <a:r>
              <a:rPr lang="en-US" sz="2000" dirty="0" smtClean="0">
                <a:solidFill>
                  <a:srgbClr val="292934"/>
                </a:solidFill>
              </a:rPr>
              <a:t>A spontaneous flood of (often intense &amp; uncontrollable) returning emotions</a:t>
            </a:r>
          </a:p>
          <a:p>
            <a:r>
              <a:rPr lang="en-US" sz="2000" dirty="0" smtClean="0">
                <a:solidFill>
                  <a:srgbClr val="292934"/>
                </a:solidFill>
              </a:rPr>
              <a:t>Yo-yoing emotions</a:t>
            </a:r>
          </a:p>
        </p:txBody>
      </p:sp>
      <p:sp>
        <p:nvSpPr>
          <p:cNvPr id="5" name="Content Placeholder 6"/>
          <p:cNvSpPr txBox="1">
            <a:spLocks/>
          </p:cNvSpPr>
          <p:nvPr/>
        </p:nvSpPr>
        <p:spPr>
          <a:xfrm>
            <a:off x="4670778" y="1919871"/>
            <a:ext cx="3746147" cy="1720796"/>
          </a:xfrm>
          <a:prstGeom prst="wedgeEllipseCallout">
            <a:avLst>
              <a:gd name="adj1" fmla="val 58188"/>
              <a:gd name="adj2" fmla="val 54832"/>
            </a:avLst>
          </a:prstGeom>
          <a:solidFill>
            <a:srgbClr val="FA50FF"/>
          </a:soli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9pPr>
          </a:lstStyle>
          <a:p>
            <a:pPr marL="0" indent="0" algn="ctr">
              <a:buNone/>
            </a:pPr>
            <a:r>
              <a:rPr lang="en-GB" sz="1400" dirty="0" smtClean="0">
                <a:solidFill>
                  <a:schemeClr val="tx1"/>
                </a:solidFill>
                <a:latin typeface="Comic Sans MS"/>
                <a:cs typeface="Comic Sans MS"/>
              </a:rPr>
              <a:t>“I </a:t>
            </a:r>
            <a:r>
              <a:rPr lang="en-GB" sz="1400" dirty="0">
                <a:solidFill>
                  <a:schemeClr val="tx1"/>
                </a:solidFill>
                <a:latin typeface="Comic Sans MS"/>
                <a:cs typeface="Comic Sans MS"/>
              </a:rPr>
              <a:t>didn’t realise that </a:t>
            </a:r>
            <a:r>
              <a:rPr lang="en-GB" sz="1400" dirty="0" smtClean="0">
                <a:solidFill>
                  <a:schemeClr val="tx1"/>
                </a:solidFill>
                <a:latin typeface="Comic Sans MS"/>
                <a:cs typeface="Comic Sans MS"/>
              </a:rPr>
              <a:t>all these </a:t>
            </a:r>
            <a:r>
              <a:rPr lang="en-GB" sz="1400" dirty="0">
                <a:solidFill>
                  <a:schemeClr val="tx1"/>
                </a:solidFill>
                <a:latin typeface="Comic Sans MS"/>
                <a:cs typeface="Comic Sans MS"/>
              </a:rPr>
              <a:t>emotions </a:t>
            </a:r>
            <a:r>
              <a:rPr lang="en-GB" sz="1400" dirty="0" smtClean="0">
                <a:solidFill>
                  <a:schemeClr val="tx1"/>
                </a:solidFill>
                <a:latin typeface="Comic Sans MS"/>
                <a:cs typeface="Comic Sans MS"/>
              </a:rPr>
              <a:t>were going </a:t>
            </a:r>
            <a:r>
              <a:rPr lang="en-GB" sz="1400" dirty="0">
                <a:solidFill>
                  <a:schemeClr val="tx1"/>
                </a:solidFill>
                <a:latin typeface="Comic Sans MS"/>
                <a:cs typeface="Comic Sans MS"/>
              </a:rPr>
              <a:t>to come back</a:t>
            </a:r>
            <a:r>
              <a:rPr lang="en-GB" sz="1400" dirty="0" smtClean="0">
                <a:solidFill>
                  <a:schemeClr val="tx1"/>
                </a:solidFill>
                <a:latin typeface="Comic Sans MS"/>
                <a:cs typeface="Comic Sans MS"/>
              </a:rPr>
              <a:t>… like </a:t>
            </a:r>
            <a:r>
              <a:rPr lang="en-GB" sz="1400" dirty="0">
                <a:solidFill>
                  <a:schemeClr val="tx1"/>
                </a:solidFill>
                <a:latin typeface="Comic Sans MS"/>
                <a:cs typeface="Comic Sans MS"/>
              </a:rPr>
              <a:t>feelings were </a:t>
            </a:r>
            <a:r>
              <a:rPr lang="en-GB" sz="1400" dirty="0" smtClean="0">
                <a:solidFill>
                  <a:schemeClr val="tx1"/>
                </a:solidFill>
                <a:latin typeface="Comic Sans MS"/>
                <a:cs typeface="Comic Sans MS"/>
              </a:rPr>
              <a:t>going to come back</a:t>
            </a:r>
            <a:r>
              <a:rPr lang="en-GB" sz="1400" dirty="0">
                <a:solidFill>
                  <a:schemeClr val="tx1"/>
                </a:solidFill>
                <a:latin typeface="Comic Sans MS"/>
                <a:cs typeface="Comic Sans MS"/>
              </a:rPr>
              <a:t>.” (Isabelle, aged 35</a:t>
            </a:r>
            <a:r>
              <a:rPr lang="en-GB" sz="1400" dirty="0" smtClean="0">
                <a:solidFill>
                  <a:schemeClr val="tx1"/>
                </a:solidFill>
                <a:latin typeface="Comic Sans MS"/>
                <a:cs typeface="Comic Sans MS"/>
              </a:rPr>
              <a:t>)</a:t>
            </a:r>
            <a:endParaRPr lang="en-GB" sz="1400" dirty="0">
              <a:solidFill>
                <a:schemeClr val="tx1"/>
              </a:solidFill>
              <a:latin typeface="Comic Sans MS"/>
              <a:cs typeface="Comic Sans MS"/>
            </a:endParaRPr>
          </a:p>
        </p:txBody>
      </p:sp>
      <p:sp>
        <p:nvSpPr>
          <p:cNvPr id="10" name="Content Placeholder 6"/>
          <p:cNvSpPr txBox="1">
            <a:spLocks/>
          </p:cNvSpPr>
          <p:nvPr/>
        </p:nvSpPr>
        <p:spPr>
          <a:xfrm>
            <a:off x="2130779" y="3776300"/>
            <a:ext cx="4023536" cy="2264042"/>
          </a:xfrm>
          <a:prstGeom prst="wedgeEllipseCallout">
            <a:avLst>
              <a:gd name="adj1" fmla="val -58581"/>
              <a:gd name="adj2" fmla="val 68756"/>
            </a:avLst>
          </a:prstGeom>
          <a:solidFill>
            <a:srgbClr val="3366FF"/>
          </a:soli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9pPr>
          </a:lstStyle>
          <a:p>
            <a:pPr marL="0" indent="0" algn="ctr">
              <a:buNone/>
            </a:pPr>
            <a:r>
              <a:rPr lang="en-GB" sz="1400" dirty="0" smtClean="0">
                <a:solidFill>
                  <a:schemeClr val="bg1"/>
                </a:solidFill>
                <a:latin typeface="Comic Sans MS"/>
                <a:cs typeface="Comic Sans MS"/>
              </a:rPr>
              <a:t>“</a:t>
            </a:r>
            <a:r>
              <a:rPr lang="en-GB" sz="1400" dirty="0">
                <a:solidFill>
                  <a:schemeClr val="bg1"/>
                </a:solidFill>
                <a:latin typeface="Comic Sans MS"/>
                <a:cs typeface="Comic Sans MS"/>
              </a:rPr>
              <a:t>When I stopped drugs this time, all my emotions were just all over the place. I was just like, yeah, up </a:t>
            </a:r>
            <a:r>
              <a:rPr lang="en-GB" sz="1400" dirty="0" smtClean="0">
                <a:solidFill>
                  <a:schemeClr val="bg1"/>
                </a:solidFill>
                <a:latin typeface="Comic Sans MS"/>
                <a:cs typeface="Comic Sans MS"/>
              </a:rPr>
              <a:t>&amp; </a:t>
            </a:r>
            <a:r>
              <a:rPr lang="en-GB" sz="1400" dirty="0">
                <a:solidFill>
                  <a:schemeClr val="bg1"/>
                </a:solidFill>
                <a:latin typeface="Comic Sans MS"/>
                <a:cs typeface="Comic Sans MS"/>
              </a:rPr>
              <a:t>down. Just my head was spinning out &amp;</a:t>
            </a:r>
            <a:r>
              <a:rPr lang="en-GB" sz="1400" dirty="0" smtClean="0">
                <a:solidFill>
                  <a:schemeClr val="bg1"/>
                </a:solidFill>
                <a:latin typeface="Comic Sans MS"/>
                <a:cs typeface="Comic Sans MS"/>
              </a:rPr>
              <a:t>… </a:t>
            </a:r>
            <a:r>
              <a:rPr lang="en-GB" sz="1400" dirty="0">
                <a:solidFill>
                  <a:schemeClr val="bg1"/>
                </a:solidFill>
                <a:latin typeface="Comic Sans MS"/>
                <a:cs typeface="Comic Sans MS"/>
              </a:rPr>
              <a:t>I’d go into anger quickly </a:t>
            </a:r>
            <a:r>
              <a:rPr lang="en-GB" sz="1400" dirty="0" smtClean="0">
                <a:solidFill>
                  <a:schemeClr val="bg1"/>
                </a:solidFill>
                <a:latin typeface="Comic Sans MS"/>
                <a:cs typeface="Comic Sans MS"/>
              </a:rPr>
              <a:t>&amp; </a:t>
            </a:r>
            <a:r>
              <a:rPr lang="en-GB" sz="1400" dirty="0">
                <a:solidFill>
                  <a:schemeClr val="bg1"/>
                </a:solidFill>
                <a:latin typeface="Comic Sans MS"/>
                <a:cs typeface="Comic Sans MS"/>
              </a:rPr>
              <a:t>then one minute I’d start crying. I was like, ‘What’s going on here?’” (Stefan, aged 27</a:t>
            </a:r>
            <a:r>
              <a:rPr lang="en-GB" sz="1400" dirty="0" smtClean="0">
                <a:solidFill>
                  <a:schemeClr val="bg1"/>
                </a:solidFill>
                <a:latin typeface="Comic Sans MS"/>
                <a:cs typeface="Comic Sans MS"/>
              </a:rPr>
              <a:t>)</a:t>
            </a:r>
            <a:endParaRPr lang="en-GB" sz="1400" dirty="0">
              <a:solidFill>
                <a:schemeClr val="bg1"/>
              </a:solidFill>
              <a:latin typeface="Comic Sans MS"/>
              <a:cs typeface="Comic Sans MS"/>
            </a:endParaRPr>
          </a:p>
        </p:txBody>
      </p:sp>
    </p:spTree>
    <p:extLst>
      <p:ext uri="{BB962C8B-B14F-4D97-AF65-F5344CB8AC3E}">
        <p14:creationId xmlns:p14="http://schemas.microsoft.com/office/powerpoint/2010/main" xmlns="" val="22161233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Poor health</a:t>
            </a:r>
            <a:endParaRPr lang="en-US" dirty="0"/>
          </a:p>
        </p:txBody>
      </p:sp>
      <p:sp>
        <p:nvSpPr>
          <p:cNvPr id="5" name="Content Placeholder 4"/>
          <p:cNvSpPr>
            <a:spLocks noGrp="1"/>
          </p:cNvSpPr>
          <p:nvPr>
            <p:ph sz="half" idx="1"/>
          </p:nvPr>
        </p:nvSpPr>
        <p:spPr>
          <a:xfrm>
            <a:off x="217564" y="1626902"/>
            <a:ext cx="4195924" cy="4718304"/>
          </a:xfrm>
        </p:spPr>
        <p:txBody>
          <a:bodyPr>
            <a:noAutofit/>
          </a:bodyPr>
          <a:lstStyle/>
          <a:p>
            <a:r>
              <a:rPr lang="en-US" sz="2000" dirty="0" smtClean="0">
                <a:solidFill>
                  <a:srgbClr val="292934"/>
                </a:solidFill>
              </a:rPr>
              <a:t>Physical health</a:t>
            </a:r>
          </a:p>
          <a:p>
            <a:pPr lvl="1"/>
            <a:r>
              <a:rPr lang="en-US" sz="1600" dirty="0" smtClean="0">
                <a:solidFill>
                  <a:srgbClr val="292934"/>
                </a:solidFill>
              </a:rPr>
              <a:t>BBVs, collapsed veins &amp; abscesses</a:t>
            </a:r>
          </a:p>
          <a:p>
            <a:pPr lvl="1"/>
            <a:r>
              <a:rPr lang="en-US" sz="1600" dirty="0" smtClean="0">
                <a:solidFill>
                  <a:srgbClr val="292934"/>
                </a:solidFill>
              </a:rPr>
              <a:t>Chest &amp; lung complaints</a:t>
            </a:r>
          </a:p>
          <a:p>
            <a:pPr lvl="1"/>
            <a:r>
              <a:rPr lang="en-US" sz="1600" dirty="0" smtClean="0">
                <a:solidFill>
                  <a:srgbClr val="292934"/>
                </a:solidFill>
              </a:rPr>
              <a:t>Toothache</a:t>
            </a:r>
          </a:p>
          <a:p>
            <a:pPr lvl="1"/>
            <a:r>
              <a:rPr lang="en-US" sz="1600" dirty="0" smtClean="0">
                <a:solidFill>
                  <a:srgbClr val="292934"/>
                </a:solidFill>
              </a:rPr>
              <a:t>Drug-related injuries</a:t>
            </a:r>
          </a:p>
          <a:p>
            <a:pPr lvl="1"/>
            <a:r>
              <a:rPr lang="en-US" sz="1600" dirty="0" smtClean="0">
                <a:solidFill>
                  <a:srgbClr val="292934"/>
                </a:solidFill>
              </a:rPr>
              <a:t>General health problems </a:t>
            </a:r>
          </a:p>
          <a:p>
            <a:r>
              <a:rPr lang="en-US" sz="2000" dirty="0" smtClean="0">
                <a:solidFill>
                  <a:srgbClr val="292934"/>
                </a:solidFill>
              </a:rPr>
              <a:t>Mental health</a:t>
            </a:r>
          </a:p>
          <a:p>
            <a:pPr lvl="1"/>
            <a:r>
              <a:rPr lang="en-US" sz="1600" dirty="0" smtClean="0">
                <a:solidFill>
                  <a:srgbClr val="292934"/>
                </a:solidFill>
              </a:rPr>
              <a:t>Depression, anxiety, mood swings, paranoia, self-harm, suicidal ideation</a:t>
            </a:r>
          </a:p>
        </p:txBody>
      </p:sp>
      <p:sp>
        <p:nvSpPr>
          <p:cNvPr id="7" name="Content Placeholder 6"/>
          <p:cNvSpPr txBox="1">
            <a:spLocks/>
          </p:cNvSpPr>
          <p:nvPr/>
        </p:nvSpPr>
        <p:spPr>
          <a:xfrm>
            <a:off x="3894668" y="4313198"/>
            <a:ext cx="3936748" cy="2043718"/>
          </a:xfrm>
          <a:prstGeom prst="wedgeEllipseCallout">
            <a:avLst>
              <a:gd name="adj1" fmla="val -79288"/>
              <a:gd name="adj2" fmla="val 24681"/>
            </a:avLst>
          </a:prstGeom>
          <a:solidFill>
            <a:srgbClr val="FA50FF"/>
          </a:soli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9pPr>
          </a:lstStyle>
          <a:p>
            <a:pPr marL="0" indent="0" algn="ctr">
              <a:buNone/>
            </a:pPr>
            <a:r>
              <a:rPr lang="en-GB" sz="1400" dirty="0" smtClean="0">
                <a:solidFill>
                  <a:schemeClr val="tx1"/>
                </a:solidFill>
                <a:latin typeface="Comic Sans MS"/>
                <a:cs typeface="Comic Sans MS"/>
              </a:rPr>
              <a:t/>
            </a:r>
            <a:br>
              <a:rPr lang="en-GB" sz="1400" dirty="0" smtClean="0">
                <a:solidFill>
                  <a:schemeClr val="tx1"/>
                </a:solidFill>
                <a:latin typeface="Comic Sans MS"/>
                <a:cs typeface="Comic Sans MS"/>
              </a:rPr>
            </a:br>
            <a:r>
              <a:rPr lang="en-GB" sz="1400" dirty="0" smtClean="0">
                <a:solidFill>
                  <a:schemeClr val="tx1"/>
                </a:solidFill>
                <a:latin typeface="Comic Sans MS"/>
                <a:cs typeface="Comic Sans MS"/>
              </a:rPr>
              <a:t>“My </a:t>
            </a:r>
            <a:r>
              <a:rPr lang="en-GB" sz="1400" dirty="0">
                <a:solidFill>
                  <a:schemeClr val="tx1"/>
                </a:solidFill>
                <a:latin typeface="Comic Sans MS"/>
                <a:cs typeface="Comic Sans MS"/>
              </a:rPr>
              <a:t>breathing has not always been the best, </a:t>
            </a:r>
            <a:r>
              <a:rPr lang="en-GB" sz="1400" dirty="0" smtClean="0">
                <a:solidFill>
                  <a:schemeClr val="tx1"/>
                </a:solidFill>
                <a:latin typeface="Comic Sans MS"/>
                <a:cs typeface="Comic Sans MS"/>
              </a:rPr>
              <a:t>&amp; </a:t>
            </a:r>
            <a:r>
              <a:rPr lang="en-GB" sz="1400" dirty="0">
                <a:solidFill>
                  <a:schemeClr val="tx1"/>
                </a:solidFill>
                <a:latin typeface="Comic Sans MS"/>
                <a:cs typeface="Comic Sans MS"/>
              </a:rPr>
              <a:t>being a smoker as well. And plus with the drug abuse </a:t>
            </a:r>
            <a:r>
              <a:rPr lang="en-GB" sz="1400" dirty="0" smtClean="0">
                <a:solidFill>
                  <a:schemeClr val="tx1"/>
                </a:solidFill>
                <a:latin typeface="Comic Sans MS"/>
                <a:cs typeface="Comic Sans MS"/>
              </a:rPr>
              <a:t>&amp; </a:t>
            </a:r>
            <a:r>
              <a:rPr lang="en-GB" sz="1400" dirty="0">
                <a:solidFill>
                  <a:schemeClr val="tx1"/>
                </a:solidFill>
                <a:latin typeface="Comic Sans MS"/>
                <a:cs typeface="Comic Sans MS"/>
              </a:rPr>
              <a:t>all the other abuse that goes in my mouth, or comes out of </a:t>
            </a:r>
            <a:r>
              <a:rPr lang="en-GB" sz="1400" dirty="0" smtClean="0">
                <a:solidFill>
                  <a:schemeClr val="tx1"/>
                </a:solidFill>
                <a:latin typeface="Comic Sans MS"/>
                <a:cs typeface="Comic Sans MS"/>
              </a:rPr>
              <a:t>it.</a:t>
            </a:r>
            <a:r>
              <a:rPr lang="en-GB" sz="1400" dirty="0">
                <a:solidFill>
                  <a:schemeClr val="tx1"/>
                </a:solidFill>
                <a:latin typeface="Comic Sans MS"/>
                <a:cs typeface="Comic Sans MS"/>
              </a:rPr>
              <a:t>” (Fiona, aged 49</a:t>
            </a:r>
            <a:r>
              <a:rPr lang="en-GB" sz="1400" dirty="0" smtClean="0">
                <a:solidFill>
                  <a:schemeClr val="tx1"/>
                </a:solidFill>
                <a:latin typeface="Comic Sans MS"/>
                <a:cs typeface="Comic Sans MS"/>
              </a:rPr>
              <a:t>)</a:t>
            </a:r>
            <a:endParaRPr lang="en-GB" sz="1400" dirty="0">
              <a:solidFill>
                <a:schemeClr val="tx1"/>
              </a:solidFill>
              <a:latin typeface="Comic Sans MS"/>
              <a:cs typeface="Comic Sans MS"/>
            </a:endParaRPr>
          </a:p>
        </p:txBody>
      </p:sp>
      <p:sp>
        <p:nvSpPr>
          <p:cNvPr id="8" name="Oval Callout 7"/>
          <p:cNvSpPr/>
          <p:nvPr/>
        </p:nvSpPr>
        <p:spPr>
          <a:xfrm>
            <a:off x="4839352" y="1396569"/>
            <a:ext cx="4073225" cy="2182650"/>
          </a:xfrm>
          <a:prstGeom prst="wedgeEllipseCallout">
            <a:avLst>
              <a:gd name="adj1" fmla="val 31131"/>
              <a:gd name="adj2" fmla="val 83065"/>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latin typeface="Comic Sans MS"/>
                <a:cs typeface="Comic Sans MS"/>
              </a:rPr>
              <a:t>“I </a:t>
            </a:r>
            <a:r>
              <a:rPr lang="en-GB" sz="1400" dirty="0">
                <a:latin typeface="Comic Sans MS"/>
                <a:cs typeface="Comic Sans MS"/>
              </a:rPr>
              <a:t>can hear myself wheezing sometimes. You ever had it where it whistles when you breathe...? I get </a:t>
            </a:r>
            <a:r>
              <a:rPr lang="en-GB" sz="1400" dirty="0" smtClean="0">
                <a:latin typeface="Comic Sans MS"/>
                <a:cs typeface="Comic Sans MS"/>
              </a:rPr>
              <a:t>that, </a:t>
            </a:r>
            <a:r>
              <a:rPr lang="en-GB" sz="1400" dirty="0">
                <a:latin typeface="Comic Sans MS"/>
                <a:cs typeface="Comic Sans MS"/>
              </a:rPr>
              <a:t>but from my chest, not just from me nose.” (Nathan, aged 30) </a:t>
            </a:r>
            <a:r>
              <a:rPr lang="en-GB" sz="1400" dirty="0" smtClean="0">
                <a:latin typeface="Comic Sans MS"/>
                <a:cs typeface="Comic Sans MS"/>
              </a:rPr>
              <a:t>      </a:t>
            </a:r>
            <a:endParaRPr lang="en-GB" sz="1400" dirty="0">
              <a:solidFill>
                <a:schemeClr val="bg1"/>
              </a:solidFill>
              <a:latin typeface="Comic Sans MS"/>
              <a:cs typeface="Comic Sans MS"/>
            </a:endParaRPr>
          </a:p>
        </p:txBody>
      </p:sp>
    </p:spTree>
    <p:extLst>
      <p:ext uri="{BB962C8B-B14F-4D97-AF65-F5344CB8AC3E}">
        <p14:creationId xmlns:p14="http://schemas.microsoft.com/office/powerpoint/2010/main" xmlns="" val="2124482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Day-to-day self-care</a:t>
            </a:r>
            <a:endParaRPr lang="en-US" dirty="0"/>
          </a:p>
        </p:txBody>
      </p:sp>
      <p:sp>
        <p:nvSpPr>
          <p:cNvPr id="6" name="Content Placeholder 5"/>
          <p:cNvSpPr>
            <a:spLocks noGrp="1"/>
          </p:cNvSpPr>
          <p:nvPr>
            <p:ph sz="half" idx="1"/>
          </p:nvPr>
        </p:nvSpPr>
        <p:spPr>
          <a:xfrm>
            <a:off x="457200" y="1673352"/>
            <a:ext cx="3780714" cy="4718304"/>
          </a:xfrm>
        </p:spPr>
        <p:txBody>
          <a:bodyPr>
            <a:normAutofit/>
          </a:bodyPr>
          <a:lstStyle/>
          <a:p>
            <a:r>
              <a:rPr lang="en-US" sz="2000" dirty="0" smtClean="0"/>
              <a:t>Sleeping well</a:t>
            </a:r>
          </a:p>
          <a:p>
            <a:r>
              <a:rPr lang="en-US" sz="2000" dirty="0" smtClean="0"/>
              <a:t>Eating regularly</a:t>
            </a:r>
          </a:p>
          <a:p>
            <a:r>
              <a:rPr lang="en-US" sz="2000" dirty="0" smtClean="0"/>
              <a:t>Personal hygiene </a:t>
            </a:r>
          </a:p>
        </p:txBody>
      </p:sp>
      <p:sp>
        <p:nvSpPr>
          <p:cNvPr id="8" name="Oval Callout 7"/>
          <p:cNvSpPr/>
          <p:nvPr/>
        </p:nvSpPr>
        <p:spPr>
          <a:xfrm>
            <a:off x="2257778" y="4172166"/>
            <a:ext cx="4614333" cy="2318945"/>
          </a:xfrm>
          <a:prstGeom prst="wedgeEllipseCallout">
            <a:avLst>
              <a:gd name="adj1" fmla="val -68358"/>
              <a:gd name="adj2" fmla="val -26761"/>
            </a:avLst>
          </a:prstGeom>
          <a:solidFill>
            <a:srgbClr val="FA5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solidFill>
                  <a:schemeClr val="tx1"/>
                </a:solidFill>
                <a:latin typeface="Comic Sans MS"/>
                <a:cs typeface="Comic Sans MS"/>
              </a:rPr>
              <a:t>“Once </a:t>
            </a:r>
            <a:r>
              <a:rPr lang="en-GB" sz="1200" dirty="0">
                <a:solidFill>
                  <a:schemeClr val="tx1"/>
                </a:solidFill>
                <a:latin typeface="Comic Sans MS"/>
                <a:cs typeface="Comic Sans MS"/>
              </a:rPr>
              <a:t>a week I sit there with a sauna thing on my face, maybe even a face mask, whatever I feel like at the time, you know. Pamper myself a little bit, which again I wasn’t doing that because </a:t>
            </a:r>
            <a:r>
              <a:rPr lang="en-GB" sz="1200" i="1" dirty="0">
                <a:solidFill>
                  <a:schemeClr val="tx1"/>
                </a:solidFill>
                <a:latin typeface="Comic Sans MS"/>
                <a:cs typeface="Comic Sans MS"/>
              </a:rPr>
              <a:t>[of] </a:t>
            </a:r>
            <a:r>
              <a:rPr lang="en-GB" sz="1200" dirty="0">
                <a:solidFill>
                  <a:schemeClr val="tx1"/>
                </a:solidFill>
                <a:latin typeface="Comic Sans MS"/>
                <a:cs typeface="Comic Sans MS"/>
              </a:rPr>
              <a:t>the drugs. Everything was neglected.” (Fiona, aged 49)</a:t>
            </a:r>
          </a:p>
        </p:txBody>
      </p:sp>
      <p:sp>
        <p:nvSpPr>
          <p:cNvPr id="9" name="Content Placeholder 6"/>
          <p:cNvSpPr txBox="1">
            <a:spLocks/>
          </p:cNvSpPr>
          <p:nvPr/>
        </p:nvSpPr>
        <p:spPr>
          <a:xfrm>
            <a:off x="3541767" y="1673352"/>
            <a:ext cx="4975700" cy="2074335"/>
          </a:xfrm>
          <a:prstGeom prst="wedgeEllipseCallout">
            <a:avLst>
              <a:gd name="adj1" fmla="val 41614"/>
              <a:gd name="adj2" fmla="val 73094"/>
            </a:avLst>
          </a:prstGeom>
          <a:solidFill>
            <a:srgbClr val="FA50FF"/>
          </a:soli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9pPr>
          </a:lstStyle>
          <a:p>
            <a:pPr marL="0" indent="0" algn="ctr">
              <a:buNone/>
            </a:pPr>
            <a:r>
              <a:rPr lang="en-GB" sz="1200" dirty="0" smtClean="0">
                <a:solidFill>
                  <a:schemeClr val="tx1"/>
                </a:solidFill>
                <a:latin typeface="Comic Sans MS"/>
                <a:cs typeface="Comic Sans MS"/>
              </a:rPr>
              <a:t>“I’m </a:t>
            </a:r>
            <a:r>
              <a:rPr lang="en-GB" sz="1200" dirty="0">
                <a:solidFill>
                  <a:schemeClr val="tx1"/>
                </a:solidFill>
                <a:latin typeface="Comic Sans MS"/>
                <a:cs typeface="Comic Sans MS"/>
              </a:rPr>
              <a:t>a lot better than when I was using drugs, but I don’t like getting up &amp;</a:t>
            </a:r>
            <a:r>
              <a:rPr lang="en-GB" sz="1200" dirty="0" smtClean="0">
                <a:solidFill>
                  <a:schemeClr val="tx1"/>
                </a:solidFill>
                <a:latin typeface="Comic Sans MS"/>
                <a:cs typeface="Comic Sans MS"/>
              </a:rPr>
              <a:t> </a:t>
            </a:r>
            <a:r>
              <a:rPr lang="en-GB" sz="1200" dirty="0">
                <a:solidFill>
                  <a:schemeClr val="tx1"/>
                </a:solidFill>
                <a:latin typeface="Comic Sans MS"/>
                <a:cs typeface="Comic Sans MS"/>
              </a:rPr>
              <a:t>showering in the morning... I try &amp;</a:t>
            </a:r>
            <a:r>
              <a:rPr lang="en-GB" sz="1200" dirty="0" smtClean="0">
                <a:solidFill>
                  <a:schemeClr val="tx1"/>
                </a:solidFill>
                <a:latin typeface="Comic Sans MS"/>
                <a:cs typeface="Comic Sans MS"/>
              </a:rPr>
              <a:t> </a:t>
            </a:r>
            <a:r>
              <a:rPr lang="en-GB" sz="1200" dirty="0">
                <a:solidFill>
                  <a:schemeClr val="tx1"/>
                </a:solidFill>
                <a:latin typeface="Comic Sans MS"/>
                <a:cs typeface="Comic Sans MS"/>
              </a:rPr>
              <a:t>be hygienic &amp;</a:t>
            </a:r>
            <a:r>
              <a:rPr lang="en-GB" sz="1200" dirty="0" smtClean="0">
                <a:solidFill>
                  <a:schemeClr val="tx1"/>
                </a:solidFill>
                <a:latin typeface="Comic Sans MS"/>
                <a:cs typeface="Comic Sans MS"/>
              </a:rPr>
              <a:t> </a:t>
            </a:r>
            <a:r>
              <a:rPr lang="en-GB" sz="1200" dirty="0">
                <a:solidFill>
                  <a:schemeClr val="tx1"/>
                </a:solidFill>
                <a:latin typeface="Comic Sans MS"/>
                <a:cs typeface="Comic Sans MS"/>
              </a:rPr>
              <a:t>get my clothes washed &amp;</a:t>
            </a:r>
            <a:r>
              <a:rPr lang="en-GB" sz="1200" dirty="0" smtClean="0">
                <a:solidFill>
                  <a:schemeClr val="tx1"/>
                </a:solidFill>
                <a:latin typeface="Comic Sans MS"/>
                <a:cs typeface="Comic Sans MS"/>
              </a:rPr>
              <a:t> </a:t>
            </a:r>
            <a:r>
              <a:rPr lang="en-GB" sz="1200" dirty="0">
                <a:solidFill>
                  <a:schemeClr val="tx1"/>
                </a:solidFill>
                <a:latin typeface="Comic Sans MS"/>
                <a:cs typeface="Comic Sans MS"/>
              </a:rPr>
              <a:t>stuff. It doesn’t come naturally to me at the </a:t>
            </a:r>
            <a:r>
              <a:rPr lang="en-GB" sz="1200" dirty="0" smtClean="0">
                <a:solidFill>
                  <a:schemeClr val="tx1"/>
                </a:solidFill>
                <a:latin typeface="Comic Sans MS"/>
                <a:cs typeface="Comic Sans MS"/>
              </a:rPr>
              <a:t>moment… </a:t>
            </a:r>
            <a:r>
              <a:rPr lang="en-GB" sz="1200" dirty="0">
                <a:solidFill>
                  <a:schemeClr val="tx1"/>
                </a:solidFill>
                <a:latin typeface="Comic Sans MS"/>
                <a:cs typeface="Comic Sans MS"/>
              </a:rPr>
              <a:t>I’m not very domesticated in that kind of area, but I’m trying my best.” (Frances, aged 31) </a:t>
            </a:r>
          </a:p>
        </p:txBody>
      </p:sp>
    </p:spTree>
    <p:extLst>
      <p:ext uri="{BB962C8B-B14F-4D97-AF65-F5344CB8AC3E}">
        <p14:creationId xmlns:p14="http://schemas.microsoft.com/office/powerpoint/2010/main" xmlns="" val="6791135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house</a:t>
            </a:r>
            <a:endParaRPr lang="en-US" dirty="0"/>
          </a:p>
        </p:txBody>
      </p:sp>
      <p:sp>
        <p:nvSpPr>
          <p:cNvPr id="5" name="Content Placeholder 4"/>
          <p:cNvSpPr>
            <a:spLocks noGrp="1"/>
          </p:cNvSpPr>
          <p:nvPr>
            <p:ph sz="half" idx="1"/>
          </p:nvPr>
        </p:nvSpPr>
        <p:spPr>
          <a:xfrm>
            <a:off x="457200" y="1660023"/>
            <a:ext cx="4038600" cy="4867656"/>
          </a:xfrm>
        </p:spPr>
        <p:txBody>
          <a:bodyPr>
            <a:noAutofit/>
          </a:bodyPr>
          <a:lstStyle/>
          <a:p>
            <a:r>
              <a:rPr lang="en-US" sz="2000" dirty="0" smtClean="0"/>
              <a:t>Securing a stable home</a:t>
            </a:r>
          </a:p>
          <a:p>
            <a:r>
              <a:rPr lang="en-US" sz="2000" dirty="0" smtClean="0"/>
              <a:t>Ensuring a regular income</a:t>
            </a:r>
          </a:p>
          <a:p>
            <a:r>
              <a:rPr lang="en-US" sz="2000" dirty="0"/>
              <a:t>Managing </a:t>
            </a:r>
            <a:r>
              <a:rPr lang="en-US" sz="2000" dirty="0" smtClean="0"/>
              <a:t>money &amp; paying bills</a:t>
            </a:r>
          </a:p>
          <a:p>
            <a:r>
              <a:rPr lang="en-US" sz="2000" dirty="0" smtClean="0"/>
              <a:t>Doing housework</a:t>
            </a:r>
            <a:endParaRPr lang="en-US" sz="2000" dirty="0"/>
          </a:p>
        </p:txBody>
      </p:sp>
      <p:sp>
        <p:nvSpPr>
          <p:cNvPr id="7" name="Oval Callout 6"/>
          <p:cNvSpPr/>
          <p:nvPr/>
        </p:nvSpPr>
        <p:spPr>
          <a:xfrm>
            <a:off x="2574097" y="4003221"/>
            <a:ext cx="4073225" cy="2182650"/>
          </a:xfrm>
          <a:prstGeom prst="wedgeEllipseCallout">
            <a:avLst>
              <a:gd name="adj1" fmla="val -72508"/>
              <a:gd name="adj2" fmla="val 25637"/>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latin typeface="Comic Sans MS"/>
                <a:cs typeface="Comic Sans MS"/>
              </a:rPr>
              <a:t/>
            </a:r>
            <a:br>
              <a:rPr lang="en-GB" sz="1400" dirty="0" smtClean="0">
                <a:latin typeface="Comic Sans MS"/>
                <a:cs typeface="Comic Sans MS"/>
              </a:rPr>
            </a:br>
            <a:r>
              <a:rPr lang="en-GB" sz="1400" dirty="0" smtClean="0">
                <a:latin typeface="Comic Sans MS"/>
                <a:cs typeface="Comic Sans MS"/>
              </a:rPr>
              <a:t>“My </a:t>
            </a:r>
            <a:r>
              <a:rPr lang="en-GB" sz="1400" dirty="0">
                <a:latin typeface="Comic Sans MS"/>
                <a:cs typeface="Comic Sans MS"/>
              </a:rPr>
              <a:t>washing machine used to go on once a month, all day. Whereas now it goes on once a week, two loads once a week… So I’m getting better, getting a bit of balance in there.” (Stewart, aged 50)</a:t>
            </a:r>
          </a:p>
          <a:p>
            <a:endParaRPr lang="en-GB" sz="1400" dirty="0">
              <a:solidFill>
                <a:schemeClr val="bg1"/>
              </a:solidFill>
              <a:latin typeface="Comic Sans MS"/>
              <a:cs typeface="Comic Sans MS"/>
            </a:endParaRPr>
          </a:p>
        </p:txBody>
      </p:sp>
      <p:sp>
        <p:nvSpPr>
          <p:cNvPr id="8" name="Content Placeholder 6"/>
          <p:cNvSpPr txBox="1">
            <a:spLocks/>
          </p:cNvSpPr>
          <p:nvPr/>
        </p:nvSpPr>
        <p:spPr>
          <a:xfrm>
            <a:off x="4744556" y="1433278"/>
            <a:ext cx="3942244" cy="2472320"/>
          </a:xfrm>
          <a:prstGeom prst="wedgeEllipseCallout">
            <a:avLst>
              <a:gd name="adj1" fmla="val 37734"/>
              <a:gd name="adj2" fmla="val 89383"/>
            </a:avLst>
          </a:prstGeom>
          <a:solidFill>
            <a:srgbClr val="FA50FF"/>
          </a:soli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9pPr>
          </a:lstStyle>
          <a:p>
            <a:pPr marL="0" indent="0" algn="ctr">
              <a:buNone/>
            </a:pPr>
            <a:r>
              <a:rPr lang="en-GB" sz="1400" dirty="0" smtClean="0">
                <a:solidFill>
                  <a:srgbClr val="292934"/>
                </a:solidFill>
                <a:latin typeface="Comic Sans MS"/>
                <a:cs typeface="Comic Sans MS"/>
              </a:rPr>
              <a:t>“When </a:t>
            </a:r>
            <a:r>
              <a:rPr lang="en-GB" sz="1400" dirty="0">
                <a:solidFill>
                  <a:srgbClr val="292934"/>
                </a:solidFill>
                <a:latin typeface="Comic Sans MS"/>
                <a:cs typeface="Comic Sans MS"/>
              </a:rPr>
              <a:t>I lapse, they </a:t>
            </a:r>
            <a:r>
              <a:rPr lang="en-GB" sz="1400" i="1" dirty="0">
                <a:solidFill>
                  <a:srgbClr val="292934"/>
                </a:solidFill>
                <a:latin typeface="Comic Sans MS"/>
                <a:cs typeface="Comic Sans MS"/>
              </a:rPr>
              <a:t>[domestic chores]</a:t>
            </a:r>
            <a:r>
              <a:rPr lang="en-GB" sz="1400" dirty="0">
                <a:solidFill>
                  <a:srgbClr val="292934"/>
                </a:solidFill>
                <a:latin typeface="Comic Sans MS"/>
                <a:cs typeface="Comic Sans MS"/>
              </a:rPr>
              <a:t> get worse. When I don’t use, I get in quite a good routine around the house </a:t>
            </a:r>
            <a:r>
              <a:rPr lang="en-GB" sz="1400" dirty="0" smtClean="0">
                <a:solidFill>
                  <a:srgbClr val="292934"/>
                </a:solidFill>
                <a:latin typeface="Comic Sans MS"/>
                <a:cs typeface="Comic Sans MS"/>
              </a:rPr>
              <a:t>&amp; </a:t>
            </a:r>
            <a:r>
              <a:rPr lang="en-GB" sz="1400" dirty="0">
                <a:solidFill>
                  <a:srgbClr val="292934"/>
                </a:solidFill>
                <a:latin typeface="Comic Sans MS"/>
                <a:cs typeface="Comic Sans MS"/>
              </a:rPr>
              <a:t>stuff. But as soon as I’ve lapsed for a few days, everything goes to pot.” (Louise, aged 34)</a:t>
            </a:r>
          </a:p>
        </p:txBody>
      </p:sp>
    </p:spTree>
    <p:extLst>
      <p:ext uri="{BB962C8B-B14F-4D97-AF65-F5344CB8AC3E}">
        <p14:creationId xmlns:p14="http://schemas.microsoft.com/office/powerpoint/2010/main" xmlns="" val="21239134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Filling the void</a:t>
            </a:r>
            <a:endParaRPr lang="en-US" dirty="0"/>
          </a:p>
        </p:txBody>
      </p:sp>
      <p:sp>
        <p:nvSpPr>
          <p:cNvPr id="7" name="Content Placeholder 6"/>
          <p:cNvSpPr>
            <a:spLocks noGrp="1"/>
          </p:cNvSpPr>
          <p:nvPr>
            <p:ph sz="half" idx="1"/>
          </p:nvPr>
        </p:nvSpPr>
        <p:spPr>
          <a:xfrm>
            <a:off x="457200" y="1673352"/>
            <a:ext cx="3884077" cy="4718304"/>
          </a:xfrm>
        </p:spPr>
        <p:txBody>
          <a:bodyPr>
            <a:normAutofit/>
          </a:bodyPr>
          <a:lstStyle/>
          <a:p>
            <a:r>
              <a:rPr lang="en-US" sz="2000" dirty="0" smtClean="0"/>
              <a:t>Boredom</a:t>
            </a:r>
          </a:p>
          <a:p>
            <a:r>
              <a:rPr lang="en-US" sz="2000" dirty="0" smtClean="0"/>
              <a:t>Worries about the future</a:t>
            </a:r>
            <a:endParaRPr lang="en-US" sz="2000" dirty="0"/>
          </a:p>
        </p:txBody>
      </p:sp>
      <p:sp>
        <p:nvSpPr>
          <p:cNvPr id="5" name="Content Placeholder 6"/>
          <p:cNvSpPr txBox="1">
            <a:spLocks noGrp="1"/>
          </p:cNvSpPr>
          <p:nvPr>
            <p:ph sz="half" idx="2"/>
          </p:nvPr>
        </p:nvSpPr>
        <p:spPr>
          <a:xfrm>
            <a:off x="4762065" y="1074661"/>
            <a:ext cx="3924735" cy="2764660"/>
          </a:xfrm>
          <a:prstGeom prst="wedgeEllipseCallout">
            <a:avLst>
              <a:gd name="adj1" fmla="val 46636"/>
              <a:gd name="adj2" fmla="val 92857"/>
            </a:avLst>
          </a:prstGeom>
          <a:solidFill>
            <a:srgbClr val="3366FF"/>
          </a:soli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9pPr>
          </a:lstStyle>
          <a:p>
            <a:pPr algn="ctr"/>
            <a:r>
              <a:rPr lang="en-GB" sz="1600" dirty="0" smtClean="0">
                <a:solidFill>
                  <a:srgbClr val="FFFFFF"/>
                </a:solidFill>
                <a:latin typeface="Comic Sans MS"/>
                <a:cs typeface="Comic Sans MS"/>
              </a:rPr>
              <a:t>“When </a:t>
            </a:r>
            <a:r>
              <a:rPr lang="en-GB" sz="1600" dirty="0">
                <a:solidFill>
                  <a:srgbClr val="FFFFFF"/>
                </a:solidFill>
                <a:latin typeface="Comic Sans MS"/>
                <a:cs typeface="Comic Sans MS"/>
              </a:rPr>
              <a:t>you stop taking drugs, you’ve lost that thing you’re doing. So really you need to replace it with something to do. Otherwise </a:t>
            </a:r>
            <a:r>
              <a:rPr lang="en-GB" sz="1600" i="1" dirty="0">
                <a:solidFill>
                  <a:srgbClr val="FFFFFF"/>
                </a:solidFill>
                <a:latin typeface="Comic Sans MS"/>
                <a:cs typeface="Comic Sans MS"/>
              </a:rPr>
              <a:t>[it’s] </a:t>
            </a:r>
            <a:r>
              <a:rPr lang="en-GB" sz="1600" dirty="0">
                <a:solidFill>
                  <a:srgbClr val="FFFFFF"/>
                </a:solidFill>
                <a:latin typeface="Comic Sans MS"/>
                <a:cs typeface="Comic Sans MS"/>
              </a:rPr>
              <a:t>a big void of nothingness.” (Toby, aged 45)</a:t>
            </a:r>
          </a:p>
        </p:txBody>
      </p:sp>
      <p:sp>
        <p:nvSpPr>
          <p:cNvPr id="8" name="Content Placeholder 6"/>
          <p:cNvSpPr txBox="1">
            <a:spLocks/>
          </p:cNvSpPr>
          <p:nvPr/>
        </p:nvSpPr>
        <p:spPr>
          <a:xfrm>
            <a:off x="685069" y="4245485"/>
            <a:ext cx="5400227" cy="2029943"/>
          </a:xfrm>
          <a:prstGeom prst="wedgeEllipseCallout">
            <a:avLst>
              <a:gd name="adj1" fmla="val 95120"/>
              <a:gd name="adj2" fmla="val 30196"/>
            </a:avLst>
          </a:prstGeom>
          <a:solidFill>
            <a:srgbClr val="FA50FF"/>
          </a:soli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9pPr>
          </a:lstStyle>
          <a:p>
            <a:pPr marL="0" indent="0" algn="ctr">
              <a:buNone/>
            </a:pPr>
            <a:r>
              <a:rPr lang="en-GB" sz="1600" dirty="0" smtClean="0">
                <a:solidFill>
                  <a:schemeClr val="tx1"/>
                </a:solidFill>
                <a:latin typeface="Comic Sans MS"/>
                <a:cs typeface="Comic Sans MS"/>
              </a:rPr>
              <a:t>“</a:t>
            </a:r>
            <a:r>
              <a:rPr lang="en-GB" sz="1600" dirty="0">
                <a:solidFill>
                  <a:schemeClr val="tx1"/>
                </a:solidFill>
                <a:latin typeface="Comic Sans MS"/>
                <a:cs typeface="Comic Sans MS"/>
              </a:rPr>
              <a:t>If I let my head run away with me, it’s a very scary place… If I allow myself to go too far, then it is very scary, </a:t>
            </a:r>
            <a:r>
              <a:rPr lang="en-GB" sz="1600" dirty="0" smtClean="0">
                <a:solidFill>
                  <a:schemeClr val="tx1"/>
                </a:solidFill>
                <a:latin typeface="Comic Sans MS"/>
                <a:cs typeface="Comic Sans MS"/>
              </a:rPr>
              <a:t>&amp; </a:t>
            </a:r>
            <a:r>
              <a:rPr lang="en-GB" sz="1600" dirty="0">
                <a:solidFill>
                  <a:schemeClr val="tx1"/>
                </a:solidFill>
                <a:latin typeface="Comic Sans MS"/>
                <a:cs typeface="Comic Sans MS"/>
              </a:rPr>
              <a:t>I don’t know what I’m scared of.” (Vicki, aged 45</a:t>
            </a:r>
            <a:r>
              <a:rPr lang="en-GB" sz="1600" dirty="0" smtClean="0">
                <a:solidFill>
                  <a:schemeClr val="tx1"/>
                </a:solidFill>
                <a:latin typeface="Comic Sans MS"/>
                <a:cs typeface="Comic Sans MS"/>
              </a:rPr>
              <a:t>)</a:t>
            </a:r>
            <a:endParaRPr lang="en-GB" sz="1600" dirty="0">
              <a:solidFill>
                <a:schemeClr val="tx1"/>
              </a:solidFill>
              <a:latin typeface="Comic Sans MS"/>
              <a:cs typeface="Comic Sans MS"/>
            </a:endParaRPr>
          </a:p>
        </p:txBody>
      </p:sp>
    </p:spTree>
    <p:extLst>
      <p:ext uri="{BB962C8B-B14F-4D97-AF65-F5344CB8AC3E}">
        <p14:creationId xmlns:p14="http://schemas.microsoft.com/office/powerpoint/2010/main" xmlns="" val="22516464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168"/>
            <a:ext cx="8229600" cy="990600"/>
          </a:xfrm>
        </p:spPr>
        <p:txBody>
          <a:bodyPr>
            <a:normAutofit/>
          </a:bodyPr>
          <a:lstStyle/>
          <a:p>
            <a:r>
              <a:rPr lang="en-US" dirty="0" smtClean="0"/>
              <a:t>Summary so far…</a:t>
            </a:r>
            <a:endParaRPr lang="en-US" dirty="0"/>
          </a:p>
        </p:txBody>
      </p:sp>
      <p:sp>
        <p:nvSpPr>
          <p:cNvPr id="5" name="Content Placeholder 4"/>
          <p:cNvSpPr>
            <a:spLocks noGrp="1"/>
          </p:cNvSpPr>
          <p:nvPr>
            <p:ph idx="1"/>
          </p:nvPr>
        </p:nvSpPr>
        <p:spPr>
          <a:xfrm>
            <a:off x="457199" y="1600200"/>
            <a:ext cx="8314925" cy="4876800"/>
          </a:xfrm>
        </p:spPr>
        <p:txBody>
          <a:bodyPr>
            <a:normAutofit/>
          </a:bodyPr>
          <a:lstStyle/>
          <a:p>
            <a:r>
              <a:rPr lang="en-US" sz="2000" dirty="0" smtClean="0"/>
              <a:t>Recovery brings many challenges</a:t>
            </a:r>
            <a:endParaRPr lang="en-US" sz="2000" dirty="0"/>
          </a:p>
          <a:p>
            <a:r>
              <a:rPr lang="en-US" sz="2000" dirty="0" smtClean="0">
                <a:solidFill>
                  <a:srgbClr val="292934"/>
                </a:solidFill>
              </a:rPr>
              <a:t>Women </a:t>
            </a:r>
            <a:r>
              <a:rPr lang="en-US" sz="2000" dirty="0">
                <a:solidFill>
                  <a:srgbClr val="292934"/>
                </a:solidFill>
              </a:rPr>
              <a:t>&amp; men encounter many of the same </a:t>
            </a:r>
            <a:r>
              <a:rPr lang="en-US" sz="2000" dirty="0" smtClean="0">
                <a:solidFill>
                  <a:srgbClr val="292934"/>
                </a:solidFill>
              </a:rPr>
              <a:t>challenges</a:t>
            </a:r>
            <a:endParaRPr lang="en-US" sz="2000" dirty="0">
              <a:solidFill>
                <a:srgbClr val="292934"/>
              </a:solidFill>
            </a:endParaRPr>
          </a:p>
          <a:p>
            <a:r>
              <a:rPr lang="en-US" sz="2000" dirty="0" smtClean="0"/>
              <a:t>Women do not all experience the same challenges</a:t>
            </a:r>
          </a:p>
          <a:p>
            <a:r>
              <a:rPr lang="en-US" sz="2000" dirty="0" smtClean="0"/>
              <a:t>Recovery is affected by complex interacting factors, including:</a:t>
            </a:r>
            <a:endParaRPr lang="en-US" sz="1400" dirty="0" smtClean="0"/>
          </a:p>
          <a:p>
            <a:pPr lvl="2"/>
            <a:r>
              <a:rPr lang="en-US" sz="1400" dirty="0" smtClean="0"/>
              <a:t>Individual biographies</a:t>
            </a:r>
          </a:p>
          <a:p>
            <a:pPr lvl="2"/>
            <a:r>
              <a:rPr lang="en-US" sz="1400" dirty="0" smtClean="0"/>
              <a:t>Access </a:t>
            </a:r>
            <a:r>
              <a:rPr lang="en-US" sz="1400" dirty="0"/>
              <a:t>to formal &amp; informal support</a:t>
            </a:r>
          </a:p>
          <a:p>
            <a:pPr lvl="2"/>
            <a:r>
              <a:rPr lang="en-US" sz="1400" dirty="0" smtClean="0"/>
              <a:t>Drug </a:t>
            </a:r>
            <a:r>
              <a:rPr lang="en-US" sz="1400" dirty="0"/>
              <a:t>use &amp; stage of recovery</a:t>
            </a:r>
          </a:p>
          <a:p>
            <a:pPr lvl="2"/>
            <a:r>
              <a:rPr lang="en-US" sz="1400" dirty="0" smtClean="0"/>
              <a:t>Physical health </a:t>
            </a:r>
          </a:p>
          <a:p>
            <a:pPr lvl="2"/>
            <a:r>
              <a:rPr lang="en-US" sz="1400" dirty="0" smtClean="0"/>
              <a:t>Mental </a:t>
            </a:r>
            <a:r>
              <a:rPr lang="en-US" sz="1400" dirty="0"/>
              <a:t>health </a:t>
            </a:r>
            <a:endParaRPr lang="en-US" sz="1400" dirty="0" smtClean="0"/>
          </a:p>
          <a:p>
            <a:pPr lvl="2"/>
            <a:r>
              <a:rPr lang="en-US" sz="1400" dirty="0"/>
              <a:t>Prescribed medications</a:t>
            </a:r>
          </a:p>
          <a:p>
            <a:pPr lvl="2"/>
            <a:r>
              <a:rPr lang="en-US" sz="1400" dirty="0" smtClean="0"/>
              <a:t>Emotions</a:t>
            </a:r>
          </a:p>
          <a:p>
            <a:pPr lvl="2"/>
            <a:r>
              <a:rPr lang="en-US" sz="1400" dirty="0" smtClean="0"/>
              <a:t>Knowledge </a:t>
            </a:r>
            <a:r>
              <a:rPr lang="en-US" sz="1400" dirty="0"/>
              <a:t>&amp; skills </a:t>
            </a:r>
            <a:endParaRPr lang="en-US" sz="1400" dirty="0" smtClean="0"/>
          </a:p>
          <a:p>
            <a:pPr lvl="2"/>
            <a:r>
              <a:rPr lang="en-US" sz="1400" dirty="0" smtClean="0"/>
              <a:t>Having meaningful </a:t>
            </a:r>
            <a:r>
              <a:rPr lang="en-US" sz="1400" dirty="0"/>
              <a:t>activity or daily </a:t>
            </a:r>
            <a:r>
              <a:rPr lang="en-US" sz="1400" dirty="0" smtClean="0"/>
              <a:t>routines</a:t>
            </a:r>
            <a:endParaRPr lang="en-US" sz="1400" dirty="0"/>
          </a:p>
          <a:p>
            <a:pPr lvl="2"/>
            <a:r>
              <a:rPr lang="en-US" sz="1400" dirty="0"/>
              <a:t>Housing/ environment</a:t>
            </a:r>
          </a:p>
          <a:p>
            <a:pPr lvl="2"/>
            <a:r>
              <a:rPr lang="en-US" sz="1400" dirty="0" smtClean="0"/>
              <a:t>Income &amp; material resources</a:t>
            </a:r>
          </a:p>
          <a:p>
            <a:r>
              <a:rPr lang="en-US" sz="2000" dirty="0" smtClean="0"/>
              <a:t>So what is the role of gender?</a:t>
            </a:r>
          </a:p>
        </p:txBody>
      </p:sp>
    </p:spTree>
    <p:extLst>
      <p:ext uri="{BB962C8B-B14F-4D97-AF65-F5344CB8AC3E}">
        <p14:creationId xmlns:p14="http://schemas.microsoft.com/office/powerpoint/2010/main" xmlns="" val="38288816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checkerboard(across)">
                                      <p:cBhvr>
                                        <p:cTn id="7" dur="500"/>
                                        <p:tgtEl>
                                          <p:spTgt spid="5">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checkerboard(across)">
                                      <p:cBhvr>
                                        <p:cTn id="10" dur="500"/>
                                        <p:tgtEl>
                                          <p:spTgt spid="5">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Effect transition="in" filter="checkerboard(across)">
                                      <p:cBhvr>
                                        <p:cTn id="13" dur="500"/>
                                        <p:tgtEl>
                                          <p:spTgt spid="5">
                                            <p:txEl>
                                              <p:pRg st="6" end="6"/>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5">
                                            <p:txEl>
                                              <p:pRg st="7" end="7"/>
                                            </p:txEl>
                                          </p:spTgt>
                                        </p:tgtEl>
                                        <p:attrNameLst>
                                          <p:attrName>style.visibility</p:attrName>
                                        </p:attrNameLst>
                                      </p:cBhvr>
                                      <p:to>
                                        <p:strVal val="visible"/>
                                      </p:to>
                                    </p:set>
                                    <p:animEffect transition="in" filter="checkerboard(across)">
                                      <p:cBhvr>
                                        <p:cTn id="16" dur="500"/>
                                        <p:tgtEl>
                                          <p:spTgt spid="5">
                                            <p:txEl>
                                              <p:pRg st="7" end="7"/>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checkerboard(across)">
                                      <p:cBhvr>
                                        <p:cTn id="19" dur="500"/>
                                        <p:tgtEl>
                                          <p:spTgt spid="5">
                                            <p:txEl>
                                              <p:pRg st="8" end="8"/>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5">
                                            <p:txEl>
                                              <p:pRg st="9" end="9"/>
                                            </p:txEl>
                                          </p:spTgt>
                                        </p:tgtEl>
                                        <p:attrNameLst>
                                          <p:attrName>style.visibility</p:attrName>
                                        </p:attrNameLst>
                                      </p:cBhvr>
                                      <p:to>
                                        <p:strVal val="visible"/>
                                      </p:to>
                                    </p:set>
                                    <p:animEffect transition="in" filter="checkerboard(across)">
                                      <p:cBhvr>
                                        <p:cTn id="22" dur="500"/>
                                        <p:tgtEl>
                                          <p:spTgt spid="5">
                                            <p:txEl>
                                              <p:pRg st="9" end="9"/>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animEffect transition="in" filter="checkerboard(across)">
                                      <p:cBhvr>
                                        <p:cTn id="25" dur="500"/>
                                        <p:tgtEl>
                                          <p:spTgt spid="5">
                                            <p:txEl>
                                              <p:pRg st="10" end="10"/>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5">
                                            <p:txEl>
                                              <p:pRg st="11" end="11"/>
                                            </p:txEl>
                                          </p:spTgt>
                                        </p:tgtEl>
                                        <p:attrNameLst>
                                          <p:attrName>style.visibility</p:attrName>
                                        </p:attrNameLst>
                                      </p:cBhvr>
                                      <p:to>
                                        <p:strVal val="visible"/>
                                      </p:to>
                                    </p:set>
                                    <p:animEffect transition="in" filter="checkerboard(across)">
                                      <p:cBhvr>
                                        <p:cTn id="28" dur="500"/>
                                        <p:tgtEl>
                                          <p:spTgt spid="5">
                                            <p:txEl>
                                              <p:pRg st="11" end="11"/>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animEffect transition="in" filter="checkerboard(across)">
                                      <p:cBhvr>
                                        <p:cTn id="31" dur="500"/>
                                        <p:tgtEl>
                                          <p:spTgt spid="5">
                                            <p:txEl>
                                              <p:pRg st="12" end="12"/>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5">
                                            <p:txEl>
                                              <p:pRg st="13" end="13"/>
                                            </p:txEl>
                                          </p:spTgt>
                                        </p:tgtEl>
                                        <p:attrNameLst>
                                          <p:attrName>style.visibility</p:attrName>
                                        </p:attrNameLst>
                                      </p:cBhvr>
                                      <p:to>
                                        <p:strVal val="visible"/>
                                      </p:to>
                                    </p:set>
                                    <p:animEffect transition="in" filter="checkerboard(across)">
                                      <p:cBhvr>
                                        <p:cTn id="34" dur="500"/>
                                        <p:tgtEl>
                                          <p:spTgt spid="5">
                                            <p:txEl>
                                              <p:pRg st="13" end="13"/>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5">
                                            <p:txEl>
                                              <p:pRg st="14" end="14"/>
                                            </p:txEl>
                                          </p:spTgt>
                                        </p:tgtEl>
                                        <p:attrNameLst>
                                          <p:attrName>style.visibility</p:attrName>
                                        </p:attrNameLst>
                                      </p:cBhvr>
                                      <p:to>
                                        <p:strVal val="visible"/>
                                      </p:to>
                                    </p:set>
                                    <p:animEffect transition="in" filter="checkerboard(across)">
                                      <p:cBhvr>
                                        <p:cTn id="37" dur="500"/>
                                        <p:tgtEl>
                                          <p:spTgt spid="5">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5">
                                            <p:txEl>
                                              <p:pRg st="15" end="15"/>
                                            </p:txEl>
                                          </p:spTgt>
                                        </p:tgtEl>
                                        <p:attrNameLst>
                                          <p:attrName>style.visibility</p:attrName>
                                        </p:attrNameLst>
                                      </p:cBhvr>
                                      <p:to>
                                        <p:strVal val="visible"/>
                                      </p:to>
                                    </p:set>
                                    <p:animEffect transition="in" filter="checkerboard(across)">
                                      <p:cBhvr>
                                        <p:cTn id="42"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a:t>
            </a:r>
            <a:endParaRPr lang="en-US" dirty="0"/>
          </a:p>
        </p:txBody>
      </p:sp>
      <p:sp>
        <p:nvSpPr>
          <p:cNvPr id="3" name="Text Placeholder 2"/>
          <p:cNvSpPr>
            <a:spLocks noGrp="1"/>
          </p:cNvSpPr>
          <p:nvPr>
            <p:ph type="body" idx="1"/>
          </p:nvPr>
        </p:nvSpPr>
        <p:spPr/>
        <p:txBody>
          <a:bodyPr/>
          <a:lstStyle/>
          <a:p>
            <a:r>
              <a:rPr lang="en-US" dirty="0" smtClean="0"/>
              <a:t>WHEN AND HOW IS RECOVERY DIFFERENT FOR WOMEN?</a:t>
            </a:r>
            <a:endParaRPr lang="en-US" dirty="0"/>
          </a:p>
        </p:txBody>
      </p:sp>
    </p:spTree>
    <p:extLst>
      <p:ext uri="{BB962C8B-B14F-4D97-AF65-F5344CB8AC3E}">
        <p14:creationId xmlns:p14="http://schemas.microsoft.com/office/powerpoint/2010/main" xmlns="" val="19048859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Part 1:</a:t>
            </a:r>
            <a:endParaRPr lang="en-US" dirty="0"/>
          </a:p>
        </p:txBody>
      </p:sp>
      <p:sp>
        <p:nvSpPr>
          <p:cNvPr id="14" name="Text Placeholder 13"/>
          <p:cNvSpPr>
            <a:spLocks noGrp="1"/>
          </p:cNvSpPr>
          <p:nvPr>
            <p:ph type="body" idx="1"/>
          </p:nvPr>
        </p:nvSpPr>
        <p:spPr/>
        <p:txBody>
          <a:bodyPr/>
          <a:lstStyle/>
          <a:p>
            <a:r>
              <a:rPr lang="en-US" dirty="0" smtClean="0"/>
              <a:t>IS RECOVERY DIFFERENT FOR WOMEN?</a:t>
            </a:r>
            <a:endParaRPr lang="en-US" dirty="0"/>
          </a:p>
          <a:p>
            <a:endParaRPr lang="en-US" dirty="0"/>
          </a:p>
        </p:txBody>
      </p:sp>
    </p:spTree>
    <p:extLst>
      <p:ext uri="{BB962C8B-B14F-4D97-AF65-F5344CB8AC3E}">
        <p14:creationId xmlns:p14="http://schemas.microsoft.com/office/powerpoint/2010/main" xmlns="" val="28216650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quality.gi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44800" y="977900"/>
            <a:ext cx="3454400" cy="4889500"/>
          </a:xfrm>
          <a:prstGeom prst="rect">
            <a:avLst/>
          </a:prstGeom>
        </p:spPr>
      </p:pic>
    </p:spTree>
    <p:extLst>
      <p:ext uri="{BB962C8B-B14F-4D97-AF65-F5344CB8AC3E}">
        <p14:creationId xmlns:p14="http://schemas.microsoft.com/office/powerpoint/2010/main" xmlns="" val="23500812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2305063" y="934981"/>
            <a:ext cx="4354830" cy="5364702"/>
          </a:xfrm>
          <a:prstGeom prst="rect">
            <a:avLst/>
          </a:prstGeom>
        </p:spPr>
      </p:pic>
    </p:spTree>
    <p:extLst>
      <p:ext uri="{BB962C8B-B14F-4D97-AF65-F5344CB8AC3E}">
        <p14:creationId xmlns:p14="http://schemas.microsoft.com/office/powerpoint/2010/main" xmlns="" val="1532755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elationships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490774619"/>
              </p:ext>
            </p:extLst>
          </p:nvPr>
        </p:nvGraphicFramePr>
        <p:xfrm>
          <a:off x="412904" y="1600200"/>
          <a:ext cx="8303429" cy="4312920"/>
        </p:xfrm>
        <a:graphic>
          <a:graphicData uri="http://schemas.openxmlformats.org/drawingml/2006/table">
            <a:tbl>
              <a:tblPr firstRow="1" bandRow="1">
                <a:tableStyleId>{5940675A-B579-460E-94D1-54222C63F5DA}</a:tableStyleId>
              </a:tblPr>
              <a:tblGrid>
                <a:gridCol w="4188629"/>
                <a:gridCol w="4114800"/>
              </a:tblGrid>
              <a:tr h="370840">
                <a:tc>
                  <a:txBody>
                    <a:bodyPr/>
                    <a:lstStyle/>
                    <a:p>
                      <a:pPr algn="ctr"/>
                      <a:r>
                        <a:rPr lang="en-US" b="1" dirty="0" smtClean="0">
                          <a:solidFill>
                            <a:schemeClr val="bg1"/>
                          </a:solidFill>
                        </a:rPr>
                        <a:t>Men</a:t>
                      </a:r>
                      <a:endParaRPr lang="en-US" b="1" dirty="0">
                        <a:solidFill>
                          <a:schemeClr val="bg1"/>
                        </a:solidFill>
                      </a:endParaRPr>
                    </a:p>
                  </a:txBody>
                  <a:tcPr>
                    <a:solidFill>
                      <a:srgbClr val="3366FF"/>
                    </a:solidFill>
                  </a:tcPr>
                </a:tc>
                <a:tc>
                  <a:txBody>
                    <a:bodyPr/>
                    <a:lstStyle/>
                    <a:p>
                      <a:pPr algn="ctr"/>
                      <a:r>
                        <a:rPr lang="en-US" b="1" dirty="0" smtClean="0"/>
                        <a:t>Women</a:t>
                      </a:r>
                      <a:endParaRPr lang="en-US" b="1" dirty="0">
                        <a:solidFill>
                          <a:schemeClr val="tx1"/>
                        </a:solidFill>
                      </a:endParaRPr>
                    </a:p>
                  </a:txBody>
                  <a:tcPr>
                    <a:solidFill>
                      <a:srgbClr val="FA50FF"/>
                    </a:solidFill>
                  </a:tcPr>
                </a:tc>
              </a:tr>
              <a:tr h="370840">
                <a:tc>
                  <a:txBody>
                    <a:bodyPr/>
                    <a:lstStyle/>
                    <a:p>
                      <a:r>
                        <a:rPr lang="en-US" dirty="0" smtClean="0"/>
                        <a:t>‘Unhappy’ childhoods</a:t>
                      </a:r>
                      <a:endParaRPr lang="en-US" dirty="0">
                        <a:solidFill>
                          <a:schemeClr val="tx1"/>
                        </a:solidFill>
                      </a:endParaRPr>
                    </a:p>
                  </a:txBody>
                  <a:tcPr/>
                </a:tc>
                <a:tc>
                  <a:txBody>
                    <a:bodyPr/>
                    <a:lstStyle/>
                    <a:p>
                      <a:r>
                        <a:rPr lang="en-US" dirty="0" smtClean="0"/>
                        <a:t>Childhood physical &amp; sexual abuse</a:t>
                      </a:r>
                      <a:endParaRPr lang="en-US" dirty="0">
                        <a:solidFill>
                          <a:schemeClr val="tx1"/>
                        </a:solidFill>
                      </a:endParaRPr>
                    </a:p>
                  </a:txBody>
                  <a:tcPr/>
                </a:tc>
              </a:tr>
              <a:tr h="370840">
                <a:tc>
                  <a:txBody>
                    <a:bodyPr/>
                    <a:lstStyle/>
                    <a:p>
                      <a:r>
                        <a:rPr lang="en-US" dirty="0" smtClean="0"/>
                        <a:t>Lack of family support</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Physical violence from spouses/</a:t>
                      </a:r>
                      <a:r>
                        <a:rPr lang="en-US" baseline="0" dirty="0" smtClean="0"/>
                        <a:t> partners</a:t>
                      </a:r>
                      <a:endParaRPr lang="en-US" dirty="0" smtClean="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Non</a:t>
                      </a:r>
                      <a:r>
                        <a:rPr lang="en-US" baseline="0" dirty="0" smtClean="0"/>
                        <a:t> </a:t>
                      </a:r>
                      <a:r>
                        <a:rPr lang="en-US" dirty="0" smtClean="0"/>
                        <a:t>resident children</a:t>
                      </a:r>
                      <a:endParaRPr 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More children (&amp; a small number had resident children)</a:t>
                      </a:r>
                      <a:endParaRPr lang="en-US" dirty="0" smtClean="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Difficulty</a:t>
                      </a:r>
                      <a:r>
                        <a:rPr lang="en-US" baseline="0" dirty="0" smtClean="0"/>
                        <a:t> making new non-using friendships</a:t>
                      </a:r>
                      <a:endParaRPr lang="en-US"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Concerns about parenting</a:t>
                      </a:r>
                      <a:endParaRPr lang="en-US" dirty="0" smtClean="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Reliance on NA for friendships</a:t>
                      </a:r>
                      <a:endParaRPr lang="en-US"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Children motivate </a:t>
                      </a:r>
                      <a:r>
                        <a:rPr lang="en-US" baseline="0" dirty="0" smtClean="0"/>
                        <a:t>recovery</a:t>
                      </a:r>
                      <a:endParaRPr lang="en-US" dirty="0" smtClean="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Social isolation</a:t>
                      </a:r>
                      <a:endParaRPr lang="en-US"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Practical &amp; emotional support from relatives</a:t>
                      </a:r>
                      <a:endParaRPr lang="en-US" dirty="0" smtClean="0">
                        <a:solidFill>
                          <a:schemeClr val="tx1"/>
                        </a:solidFill>
                      </a:endParaRPr>
                    </a:p>
                  </a:txBody>
                  <a:tcPr/>
                </a:tc>
              </a:tr>
              <a:tr h="479295">
                <a:tc>
                  <a:txBody>
                    <a:bodyPr/>
                    <a:lstStyle/>
                    <a:p>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Ability to isolate</a:t>
                      </a:r>
                      <a:r>
                        <a:rPr lang="en-US" baseline="0" dirty="0" smtClean="0"/>
                        <a:t> self from drug users &amp; make new non-using friendships</a:t>
                      </a:r>
                      <a:endParaRPr lang="en-US" dirty="0" smtClean="0">
                        <a:solidFill>
                          <a:schemeClr val="tx1"/>
                        </a:solidFill>
                      </a:endParaRPr>
                    </a:p>
                  </a:txBody>
                  <a:tcPr/>
                </a:tc>
              </a:tr>
            </a:tbl>
          </a:graphicData>
        </a:graphic>
      </p:graphicFrame>
    </p:spTree>
    <p:extLst>
      <p:ext uri="{BB962C8B-B14F-4D97-AF65-F5344CB8AC3E}">
        <p14:creationId xmlns:p14="http://schemas.microsoft.com/office/powerpoint/2010/main" xmlns="" val="22830784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383372" y="4002157"/>
            <a:ext cx="8229600" cy="983755"/>
          </a:xfrm>
          <a:prstGeom prst="wedgeRoundRectCallout">
            <a:avLst>
              <a:gd name="adj1" fmla="val -47416"/>
              <a:gd name="adj2" fmla="val 77007"/>
              <a:gd name="adj3" fmla="val 16667"/>
            </a:avLst>
          </a:prstGeom>
          <a:solidFill>
            <a:srgbClr val="FA5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292934"/>
                </a:solidFill>
                <a:latin typeface="Comic Sans MS"/>
                <a:cs typeface="Comic Sans MS"/>
              </a:rPr>
              <a:t>“</a:t>
            </a:r>
            <a:r>
              <a:rPr lang="en-GB" sz="1400" dirty="0" smtClean="0">
                <a:solidFill>
                  <a:schemeClr val="tx1"/>
                </a:solidFill>
                <a:latin typeface="Comic Sans MS"/>
                <a:cs typeface="Comic Sans MS"/>
              </a:rPr>
              <a:t>I </a:t>
            </a:r>
            <a:r>
              <a:rPr lang="en-GB" sz="1400" dirty="0">
                <a:solidFill>
                  <a:schemeClr val="tx1"/>
                </a:solidFill>
                <a:latin typeface="Comic Sans MS"/>
                <a:cs typeface="Comic Sans MS"/>
              </a:rPr>
              <a:t>don’t want to rush into anything full-time </a:t>
            </a:r>
            <a:r>
              <a:rPr lang="en-GB" sz="1400" i="1" dirty="0">
                <a:solidFill>
                  <a:schemeClr val="tx1"/>
                </a:solidFill>
                <a:latin typeface="Comic Sans MS"/>
                <a:cs typeface="Comic Sans MS"/>
              </a:rPr>
              <a:t>[having the children back living with her] </a:t>
            </a:r>
            <a:r>
              <a:rPr lang="en-GB" sz="1400" dirty="0">
                <a:solidFill>
                  <a:schemeClr val="tx1"/>
                </a:solidFill>
                <a:latin typeface="Comic Sans MS"/>
                <a:cs typeface="Comic Sans MS"/>
              </a:rPr>
              <a:t>straight away. Because I don’t want to just suddenly go, ‘Oh my God, I can’t cope’.” (Lauren, aged 27</a:t>
            </a:r>
            <a:r>
              <a:rPr lang="en-GB" sz="1400" dirty="0" smtClean="0">
                <a:solidFill>
                  <a:schemeClr val="tx1"/>
                </a:solidFill>
                <a:latin typeface="Comic Sans MS"/>
                <a:cs typeface="Comic Sans MS"/>
              </a:rPr>
              <a:t>)</a:t>
            </a:r>
            <a:endParaRPr lang="en-GB" sz="1400" dirty="0">
              <a:solidFill>
                <a:schemeClr val="tx1"/>
              </a:solidFill>
              <a:latin typeface="Comic Sans MS"/>
              <a:cs typeface="Comic Sans MS"/>
            </a:endParaRPr>
          </a:p>
        </p:txBody>
      </p:sp>
      <p:sp>
        <p:nvSpPr>
          <p:cNvPr id="5" name="Rounded Rectangular Callout 4"/>
          <p:cNvSpPr/>
          <p:nvPr/>
        </p:nvSpPr>
        <p:spPr>
          <a:xfrm>
            <a:off x="383372" y="920446"/>
            <a:ext cx="8229600" cy="992416"/>
          </a:xfrm>
          <a:prstGeom prst="wedgeRoundRectCallout">
            <a:avLst>
              <a:gd name="adj1" fmla="val -44707"/>
              <a:gd name="adj2" fmla="val 74569"/>
              <a:gd name="adj3" fmla="val 16667"/>
            </a:avLst>
          </a:prstGeom>
          <a:solidFill>
            <a:srgbClr val="FA5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292934"/>
                </a:solidFill>
                <a:latin typeface="Comic Sans MS"/>
                <a:cs typeface="Comic Sans MS"/>
              </a:rPr>
              <a:t>“</a:t>
            </a:r>
            <a:r>
              <a:rPr lang="en-GB" sz="1400" i="1" dirty="0" smtClean="0">
                <a:solidFill>
                  <a:schemeClr val="tx1"/>
                </a:solidFill>
                <a:latin typeface="Comic Sans MS"/>
                <a:cs typeface="Comic Sans MS"/>
              </a:rPr>
              <a:t>[</a:t>
            </a:r>
            <a:r>
              <a:rPr lang="en-GB" sz="1400" i="1" dirty="0">
                <a:solidFill>
                  <a:schemeClr val="tx1"/>
                </a:solidFill>
                <a:latin typeface="Comic Sans MS"/>
                <a:cs typeface="Comic Sans MS"/>
              </a:rPr>
              <a:t>Partner]</a:t>
            </a:r>
            <a:r>
              <a:rPr lang="en-GB" sz="1400" dirty="0">
                <a:solidFill>
                  <a:schemeClr val="tx1"/>
                </a:solidFill>
                <a:latin typeface="Comic Sans MS"/>
                <a:cs typeface="Comic Sans MS"/>
              </a:rPr>
              <a:t> put a gun to </a:t>
            </a:r>
            <a:r>
              <a:rPr lang="en-GB" sz="1400" dirty="0" smtClean="0">
                <a:solidFill>
                  <a:schemeClr val="tx1"/>
                </a:solidFill>
                <a:latin typeface="Comic Sans MS"/>
                <a:cs typeface="Comic Sans MS"/>
              </a:rPr>
              <a:t>me… </a:t>
            </a:r>
            <a:r>
              <a:rPr lang="en-GB" sz="1400" dirty="0">
                <a:solidFill>
                  <a:schemeClr val="tx1"/>
                </a:solidFill>
                <a:latin typeface="Comic Sans MS"/>
                <a:cs typeface="Comic Sans MS"/>
              </a:rPr>
              <a:t>I still didn’t phone the police on him. Me mum phoned the police </a:t>
            </a:r>
            <a:r>
              <a:rPr lang="en-GB" sz="1400" dirty="0" smtClean="0">
                <a:solidFill>
                  <a:schemeClr val="tx1"/>
                </a:solidFill>
                <a:latin typeface="Comic Sans MS"/>
                <a:cs typeface="Comic Sans MS"/>
              </a:rPr>
              <a:t>&amp; </a:t>
            </a:r>
            <a:r>
              <a:rPr lang="en-GB" sz="1400" dirty="0">
                <a:solidFill>
                  <a:schemeClr val="tx1"/>
                </a:solidFill>
                <a:latin typeface="Comic Sans MS"/>
                <a:cs typeface="Comic Sans MS"/>
              </a:rPr>
              <a:t>I dropped the charges… He got </a:t>
            </a:r>
            <a:r>
              <a:rPr lang="en-GB" sz="1400" dirty="0" err="1">
                <a:solidFill>
                  <a:schemeClr val="tx1"/>
                </a:solidFill>
                <a:latin typeface="Comic Sans MS"/>
                <a:cs typeface="Comic Sans MS"/>
              </a:rPr>
              <a:t>machetéd</a:t>
            </a:r>
            <a:r>
              <a:rPr lang="en-GB" sz="1400" dirty="0">
                <a:solidFill>
                  <a:schemeClr val="tx1"/>
                </a:solidFill>
                <a:latin typeface="Comic Sans MS"/>
                <a:cs typeface="Comic Sans MS"/>
              </a:rPr>
              <a:t> a few weeks after he put the gun to me head </a:t>
            </a:r>
            <a:r>
              <a:rPr lang="en-GB" sz="1400" dirty="0" smtClean="0">
                <a:solidFill>
                  <a:schemeClr val="tx1"/>
                </a:solidFill>
                <a:latin typeface="Comic Sans MS"/>
                <a:cs typeface="Comic Sans MS"/>
              </a:rPr>
              <a:t>&amp; </a:t>
            </a:r>
            <a:r>
              <a:rPr lang="en-GB" sz="1400" dirty="0">
                <a:solidFill>
                  <a:schemeClr val="tx1"/>
                </a:solidFill>
                <a:latin typeface="Comic Sans MS"/>
                <a:cs typeface="Comic Sans MS"/>
              </a:rPr>
              <a:t>he was in intensive care.” (</a:t>
            </a:r>
            <a:r>
              <a:rPr lang="en-GB" sz="1400" dirty="0" err="1">
                <a:solidFill>
                  <a:schemeClr val="tx1"/>
                </a:solidFill>
                <a:latin typeface="Comic Sans MS"/>
                <a:cs typeface="Comic Sans MS"/>
              </a:rPr>
              <a:t>Sorayha</a:t>
            </a:r>
            <a:r>
              <a:rPr lang="en-GB" sz="1400" dirty="0">
                <a:solidFill>
                  <a:schemeClr val="tx1"/>
                </a:solidFill>
                <a:latin typeface="Comic Sans MS"/>
                <a:cs typeface="Comic Sans MS"/>
              </a:rPr>
              <a:t>, aged 31) </a:t>
            </a:r>
          </a:p>
        </p:txBody>
      </p:sp>
      <p:sp>
        <p:nvSpPr>
          <p:cNvPr id="6" name="Rounded Rectangular Callout 5"/>
          <p:cNvSpPr/>
          <p:nvPr/>
        </p:nvSpPr>
        <p:spPr>
          <a:xfrm>
            <a:off x="383372" y="5479016"/>
            <a:ext cx="8229600" cy="1019008"/>
          </a:xfrm>
          <a:prstGeom prst="wedgeRoundRectCallout">
            <a:avLst>
              <a:gd name="adj1" fmla="val 53261"/>
              <a:gd name="adj2" fmla="val 71984"/>
              <a:gd name="adj3" fmla="val 16667"/>
            </a:avLst>
          </a:prstGeom>
          <a:solidFill>
            <a:srgbClr val="FA5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292934"/>
                </a:solidFill>
                <a:latin typeface="Comic Sans MS"/>
                <a:cs typeface="Comic Sans MS"/>
              </a:rPr>
              <a:t>“</a:t>
            </a:r>
            <a:r>
              <a:rPr lang="en-GB" sz="1400" dirty="0" smtClean="0">
                <a:solidFill>
                  <a:schemeClr val="tx1"/>
                </a:solidFill>
                <a:latin typeface="Comic Sans MS"/>
                <a:cs typeface="Comic Sans MS"/>
              </a:rPr>
              <a:t>If </a:t>
            </a:r>
            <a:r>
              <a:rPr lang="en-GB" sz="1400" dirty="0">
                <a:solidFill>
                  <a:schemeClr val="tx1"/>
                </a:solidFill>
                <a:latin typeface="Comic Sans MS"/>
                <a:cs typeface="Comic Sans MS"/>
              </a:rPr>
              <a:t>my kids hadn’t been taken off me, I think I’d still be in the same situation. I mean hopefully this </a:t>
            </a:r>
            <a:r>
              <a:rPr lang="en-GB" sz="1400" i="1" dirty="0">
                <a:solidFill>
                  <a:schemeClr val="tx1"/>
                </a:solidFill>
                <a:latin typeface="Comic Sans MS"/>
                <a:cs typeface="Comic Sans MS"/>
              </a:rPr>
              <a:t>[going into residential treatment] </a:t>
            </a:r>
            <a:r>
              <a:rPr lang="en-GB" sz="1400" dirty="0">
                <a:solidFill>
                  <a:schemeClr val="tx1"/>
                </a:solidFill>
                <a:latin typeface="Comic Sans MS"/>
                <a:cs typeface="Comic Sans MS"/>
              </a:rPr>
              <a:t>is all </a:t>
            </a:r>
            <a:r>
              <a:rPr lang="en-GB" sz="1400" dirty="0" err="1">
                <a:solidFill>
                  <a:schemeClr val="tx1"/>
                </a:solidFill>
                <a:latin typeface="Comic Sans MS"/>
                <a:cs typeface="Comic Sans MS"/>
              </a:rPr>
              <a:t>gonna</a:t>
            </a:r>
            <a:r>
              <a:rPr lang="en-GB" sz="1400" dirty="0">
                <a:solidFill>
                  <a:schemeClr val="tx1"/>
                </a:solidFill>
                <a:latin typeface="Comic Sans MS"/>
                <a:cs typeface="Comic Sans MS"/>
              </a:rPr>
              <a:t> be for the best and it will make everything better.” (Diane, aged 34</a:t>
            </a:r>
            <a:r>
              <a:rPr lang="en-GB" sz="1400" dirty="0" smtClean="0">
                <a:solidFill>
                  <a:schemeClr val="tx1"/>
                </a:solidFill>
                <a:latin typeface="Comic Sans MS"/>
                <a:cs typeface="Comic Sans MS"/>
              </a:rPr>
              <a:t>)</a:t>
            </a:r>
            <a:endParaRPr lang="en-GB" sz="1400" dirty="0">
              <a:solidFill>
                <a:schemeClr val="tx1"/>
              </a:solidFill>
              <a:latin typeface="Comic Sans MS"/>
              <a:cs typeface="Comic Sans MS"/>
            </a:endParaRPr>
          </a:p>
        </p:txBody>
      </p:sp>
      <p:sp>
        <p:nvSpPr>
          <p:cNvPr id="7" name="Rounded Rectangular Callout 6"/>
          <p:cNvSpPr/>
          <p:nvPr/>
        </p:nvSpPr>
        <p:spPr>
          <a:xfrm>
            <a:off x="383372" y="2494537"/>
            <a:ext cx="8229600" cy="1044411"/>
          </a:xfrm>
          <a:prstGeom prst="wedgeRoundRectCallout">
            <a:avLst>
              <a:gd name="adj1" fmla="val 45037"/>
              <a:gd name="adj2" fmla="val 82052"/>
              <a:gd name="adj3" fmla="val 16667"/>
            </a:avLst>
          </a:prstGeom>
          <a:solidFill>
            <a:srgbClr val="FA5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latin typeface="Comic Sans MS"/>
                <a:cs typeface="Comic Sans MS"/>
              </a:rPr>
              <a:t>“See </a:t>
            </a:r>
            <a:r>
              <a:rPr lang="en-GB" sz="1400" dirty="0">
                <a:solidFill>
                  <a:schemeClr val="tx1"/>
                </a:solidFill>
                <a:latin typeface="Comic Sans MS"/>
                <a:cs typeface="Comic Sans MS"/>
              </a:rPr>
              <a:t>the longer they </a:t>
            </a:r>
            <a:r>
              <a:rPr lang="en-GB" sz="1400" i="1" dirty="0">
                <a:solidFill>
                  <a:schemeClr val="tx1"/>
                </a:solidFill>
                <a:latin typeface="Comic Sans MS"/>
                <a:cs typeface="Comic Sans MS"/>
              </a:rPr>
              <a:t>[children]</a:t>
            </a:r>
            <a:r>
              <a:rPr lang="en-GB" sz="1400" dirty="0">
                <a:solidFill>
                  <a:schemeClr val="tx1"/>
                </a:solidFill>
                <a:latin typeface="Comic Sans MS"/>
                <a:cs typeface="Comic Sans MS"/>
              </a:rPr>
              <a:t> are with my mum as well, the harder it is, you know. Because they do look upon my mum now as their mum… They like say things to me like ‘Nan, I mean Mum’. And then they’ll call my mum ‘Mum’… It’s little things like that. I think, ‘Well, maybe they don’t want to come back with me’.” (Bess, aged 31</a:t>
            </a:r>
            <a:r>
              <a:rPr lang="en-GB" sz="1400" dirty="0" smtClean="0">
                <a:solidFill>
                  <a:schemeClr val="tx1"/>
                </a:solidFill>
                <a:latin typeface="Comic Sans MS"/>
                <a:cs typeface="Comic Sans MS"/>
              </a:rPr>
              <a:t>)</a:t>
            </a:r>
            <a:endParaRPr lang="en-GB" sz="1400" dirty="0">
              <a:solidFill>
                <a:schemeClr val="tx1"/>
              </a:solidFill>
              <a:latin typeface="Comic Sans MS"/>
              <a:cs typeface="Comic Sans MS"/>
            </a:endParaRPr>
          </a:p>
        </p:txBody>
      </p:sp>
    </p:spTree>
    <p:extLst>
      <p:ext uri="{BB962C8B-B14F-4D97-AF65-F5344CB8AC3E}">
        <p14:creationId xmlns:p14="http://schemas.microsoft.com/office/powerpoint/2010/main" xmlns="" val="30114998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Poor health</a:t>
            </a:r>
            <a:endParaRPr lang="en-US" dirty="0"/>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4140517530"/>
              </p:ext>
            </p:extLst>
          </p:nvPr>
        </p:nvGraphicFramePr>
        <p:xfrm>
          <a:off x="383372" y="1600200"/>
          <a:ext cx="8303429" cy="1010920"/>
        </p:xfrm>
        <a:graphic>
          <a:graphicData uri="http://schemas.openxmlformats.org/drawingml/2006/table">
            <a:tbl>
              <a:tblPr firstRow="1" bandRow="1">
                <a:tableStyleId>{5940675A-B579-460E-94D1-54222C63F5DA}</a:tableStyleId>
              </a:tblPr>
              <a:tblGrid>
                <a:gridCol w="4188629"/>
                <a:gridCol w="4114800"/>
              </a:tblGrid>
              <a:tr h="370840">
                <a:tc>
                  <a:txBody>
                    <a:bodyPr/>
                    <a:lstStyle/>
                    <a:p>
                      <a:pPr algn="ctr"/>
                      <a:r>
                        <a:rPr lang="en-US" b="1" dirty="0" smtClean="0">
                          <a:solidFill>
                            <a:srgbClr val="FFFFFF"/>
                          </a:solidFill>
                        </a:rPr>
                        <a:t>Men</a:t>
                      </a:r>
                      <a:endParaRPr lang="en-US" b="1" dirty="0">
                        <a:solidFill>
                          <a:srgbClr val="FFFFFF"/>
                        </a:solidFill>
                      </a:endParaRPr>
                    </a:p>
                  </a:txBody>
                  <a:tcPr>
                    <a:solidFill>
                      <a:srgbClr val="3366FF"/>
                    </a:solidFill>
                  </a:tcPr>
                </a:tc>
                <a:tc>
                  <a:txBody>
                    <a:bodyPr/>
                    <a:lstStyle/>
                    <a:p>
                      <a:pPr algn="ctr"/>
                      <a:r>
                        <a:rPr lang="en-US" b="1" dirty="0" smtClean="0"/>
                        <a:t>Women</a:t>
                      </a:r>
                      <a:endParaRPr lang="en-US" b="1" dirty="0">
                        <a:solidFill>
                          <a:schemeClr val="tx1"/>
                        </a:solidFill>
                      </a:endParaRPr>
                    </a:p>
                  </a:txBody>
                  <a:tcPr>
                    <a:solidFill>
                      <a:srgbClr val="FA50FF"/>
                    </a:solidFill>
                  </a:tcPr>
                </a:tc>
              </a:tr>
              <a:tr h="370840">
                <a:tc>
                  <a:txBody>
                    <a:bodyPr/>
                    <a:lstStyle/>
                    <a:p>
                      <a:r>
                        <a:rPr lang="en-US" dirty="0" smtClean="0"/>
                        <a:t>Injuries from drug-related</a:t>
                      </a:r>
                      <a:r>
                        <a:rPr lang="en-US" baseline="0" dirty="0" smtClean="0"/>
                        <a:t> assaults, car accidents &amp; fighting</a:t>
                      </a:r>
                      <a:endParaRPr lang="en-US" dirty="0">
                        <a:solidFill>
                          <a:srgbClr val="292934"/>
                        </a:solidFill>
                      </a:endParaRPr>
                    </a:p>
                  </a:txBody>
                  <a:tcPr/>
                </a:tc>
                <a:tc>
                  <a:txBody>
                    <a:bodyPr/>
                    <a:lstStyle/>
                    <a:p>
                      <a:r>
                        <a:rPr lang="en-US" dirty="0" smtClean="0"/>
                        <a:t>Self-harming, suicidal thoughts &amp; actual suicide attempts</a:t>
                      </a:r>
                      <a:endParaRPr lang="en-US" dirty="0">
                        <a:solidFill>
                          <a:srgbClr val="292934"/>
                        </a:solidFill>
                      </a:endParaRPr>
                    </a:p>
                  </a:txBody>
                  <a:tcPr/>
                </a:tc>
              </a:tr>
            </a:tbl>
          </a:graphicData>
        </a:graphic>
      </p:graphicFrame>
      <p:sp>
        <p:nvSpPr>
          <p:cNvPr id="3" name="Rounded Rectangular Callout 2"/>
          <p:cNvSpPr/>
          <p:nvPr/>
        </p:nvSpPr>
        <p:spPr>
          <a:xfrm>
            <a:off x="383372" y="3234341"/>
            <a:ext cx="8229600" cy="1173946"/>
          </a:xfrm>
          <a:prstGeom prst="wedgeRoundRectCallout">
            <a:avLst>
              <a:gd name="adj1" fmla="val -44707"/>
              <a:gd name="adj2" fmla="val 74569"/>
              <a:gd name="adj3" fmla="val 16667"/>
            </a:avLst>
          </a:prstGeom>
          <a:solidFill>
            <a:srgbClr val="FA5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292934"/>
                </a:solidFill>
                <a:latin typeface="Comic Sans MS"/>
                <a:cs typeface="Comic Sans MS"/>
              </a:rPr>
              <a:t>“</a:t>
            </a:r>
            <a:r>
              <a:rPr lang="en-GB" sz="1400" dirty="0">
                <a:solidFill>
                  <a:srgbClr val="292934"/>
                </a:solidFill>
                <a:latin typeface="Comic Sans MS"/>
                <a:cs typeface="Comic Sans MS"/>
              </a:rPr>
              <a:t>Around the time when my first boyfriend, Daniel, finished </a:t>
            </a:r>
            <a:r>
              <a:rPr lang="en-GB" sz="1400" i="1" dirty="0">
                <a:solidFill>
                  <a:srgbClr val="292934"/>
                </a:solidFill>
                <a:latin typeface="Comic Sans MS"/>
                <a:cs typeface="Comic Sans MS"/>
              </a:rPr>
              <a:t>[with me]</a:t>
            </a:r>
            <a:r>
              <a:rPr lang="en-GB" sz="1400" dirty="0">
                <a:solidFill>
                  <a:srgbClr val="292934"/>
                </a:solidFill>
                <a:latin typeface="Comic Sans MS"/>
                <a:cs typeface="Comic Sans MS"/>
              </a:rPr>
              <a:t>, that’s when I discovered self-harm. That carried on all the way through, to the present day. It was just anything that could make this feeling, the feeling, the empty feeling I’m feeling, I’ve got, go away.”  (Debbie, aged 28</a:t>
            </a:r>
            <a:r>
              <a:rPr lang="en-GB" sz="1400" dirty="0" smtClean="0">
                <a:solidFill>
                  <a:srgbClr val="292934"/>
                </a:solidFill>
                <a:latin typeface="Comic Sans MS"/>
                <a:cs typeface="Comic Sans MS"/>
              </a:rPr>
              <a:t>)</a:t>
            </a:r>
            <a:endParaRPr lang="en-GB" sz="1400" dirty="0">
              <a:solidFill>
                <a:srgbClr val="292934"/>
              </a:solidFill>
              <a:latin typeface="Comic Sans MS"/>
              <a:cs typeface="Comic Sans MS"/>
            </a:endParaRPr>
          </a:p>
        </p:txBody>
      </p:sp>
      <p:sp>
        <p:nvSpPr>
          <p:cNvPr id="4" name="Rounded Rectangular Callout 3"/>
          <p:cNvSpPr/>
          <p:nvPr/>
        </p:nvSpPr>
        <p:spPr>
          <a:xfrm>
            <a:off x="383372" y="5246819"/>
            <a:ext cx="8229600" cy="958322"/>
          </a:xfrm>
          <a:prstGeom prst="wedgeRoundRectCallout">
            <a:avLst>
              <a:gd name="adj1" fmla="val 41765"/>
              <a:gd name="adj2" fmla="val 69868"/>
              <a:gd name="adj3" fmla="val 16667"/>
            </a:avLst>
          </a:prstGeom>
          <a:solidFill>
            <a:srgbClr val="FA5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latin typeface="Comic Sans MS"/>
                <a:cs typeface="Comic Sans MS"/>
              </a:rPr>
              <a:t>“</a:t>
            </a:r>
            <a:r>
              <a:rPr lang="en-GB" sz="1400" dirty="0">
                <a:solidFill>
                  <a:schemeClr val="tx1"/>
                </a:solidFill>
                <a:latin typeface="Comic Sans MS"/>
                <a:cs typeface="Comic Sans MS"/>
              </a:rPr>
              <a:t>I’d just had enough. And I needed a </a:t>
            </a:r>
            <a:r>
              <a:rPr lang="en-GB" sz="1400" dirty="0" smtClean="0">
                <a:solidFill>
                  <a:schemeClr val="tx1"/>
                </a:solidFill>
                <a:latin typeface="Comic Sans MS"/>
                <a:cs typeface="Comic Sans MS"/>
              </a:rPr>
              <a:t>release, </a:t>
            </a:r>
            <a:r>
              <a:rPr lang="en-GB" sz="1400" dirty="0">
                <a:solidFill>
                  <a:schemeClr val="tx1"/>
                </a:solidFill>
                <a:latin typeface="Comic Sans MS"/>
                <a:cs typeface="Comic Sans MS"/>
              </a:rPr>
              <a:t>because I didn’t want to use… Just got a knife &amp;</a:t>
            </a:r>
            <a:r>
              <a:rPr lang="en-GB" sz="1400" dirty="0" smtClean="0">
                <a:solidFill>
                  <a:schemeClr val="tx1"/>
                </a:solidFill>
                <a:latin typeface="Comic Sans MS"/>
                <a:cs typeface="Comic Sans MS"/>
              </a:rPr>
              <a:t> </a:t>
            </a:r>
            <a:r>
              <a:rPr lang="en-GB" sz="1400" dirty="0">
                <a:solidFill>
                  <a:schemeClr val="tx1"/>
                </a:solidFill>
                <a:latin typeface="Comic Sans MS"/>
                <a:cs typeface="Comic Sans MS"/>
              </a:rPr>
              <a:t>split my hand open. Took me to hospital… They couldn’t put stitches in it, because… it had been open for so long, which is why it </a:t>
            </a:r>
            <a:r>
              <a:rPr lang="en-GB" sz="1400" i="1" dirty="0">
                <a:solidFill>
                  <a:schemeClr val="tx1"/>
                </a:solidFill>
                <a:latin typeface="Comic Sans MS"/>
                <a:cs typeface="Comic Sans MS"/>
              </a:rPr>
              <a:t>[the scar]</a:t>
            </a:r>
            <a:r>
              <a:rPr lang="en-GB" sz="1400" dirty="0">
                <a:solidFill>
                  <a:schemeClr val="tx1"/>
                </a:solidFill>
                <a:latin typeface="Comic Sans MS"/>
                <a:cs typeface="Comic Sans MS"/>
              </a:rPr>
              <a:t> is so </a:t>
            </a:r>
            <a:r>
              <a:rPr lang="en-GB" sz="1400" dirty="0" smtClean="0">
                <a:solidFill>
                  <a:schemeClr val="tx1"/>
                </a:solidFill>
                <a:latin typeface="Comic Sans MS"/>
                <a:cs typeface="Comic Sans MS"/>
              </a:rPr>
              <a:t>big.</a:t>
            </a:r>
            <a:r>
              <a:rPr lang="en-GB" sz="1400" dirty="0">
                <a:solidFill>
                  <a:schemeClr val="tx1"/>
                </a:solidFill>
                <a:latin typeface="Comic Sans MS"/>
                <a:cs typeface="Comic Sans MS"/>
              </a:rPr>
              <a:t>” (Lauren, aged 27</a:t>
            </a:r>
            <a:r>
              <a:rPr lang="en-GB" sz="1400" dirty="0" smtClean="0">
                <a:solidFill>
                  <a:schemeClr val="tx1"/>
                </a:solidFill>
                <a:latin typeface="Comic Sans MS"/>
                <a:cs typeface="Comic Sans MS"/>
              </a:rPr>
              <a:t>)</a:t>
            </a:r>
            <a:endParaRPr lang="en-GB" sz="1400" dirty="0">
              <a:solidFill>
                <a:schemeClr val="tx1"/>
              </a:solidFill>
              <a:latin typeface="Comic Sans MS"/>
              <a:cs typeface="Comic Sans MS"/>
            </a:endParaRPr>
          </a:p>
        </p:txBody>
      </p:sp>
    </p:spTree>
    <p:extLst>
      <p:ext uri="{BB962C8B-B14F-4D97-AF65-F5344CB8AC3E}">
        <p14:creationId xmlns:p14="http://schemas.microsoft.com/office/powerpoint/2010/main" xmlns="" val="26608343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Bodily changes</a:t>
            </a:r>
            <a:endParaRPr lang="en-US"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xmlns="" val="3481088521"/>
              </p:ext>
            </p:extLst>
          </p:nvPr>
        </p:nvGraphicFramePr>
        <p:xfrm>
          <a:off x="383372" y="1600200"/>
          <a:ext cx="8303429" cy="1656080"/>
        </p:xfrm>
        <a:graphic>
          <a:graphicData uri="http://schemas.openxmlformats.org/drawingml/2006/table">
            <a:tbl>
              <a:tblPr firstRow="1" bandRow="1">
                <a:tableStyleId>{5940675A-B579-460E-94D1-54222C63F5DA}</a:tableStyleId>
              </a:tblPr>
              <a:tblGrid>
                <a:gridCol w="4188629"/>
                <a:gridCol w="4114800"/>
              </a:tblGrid>
              <a:tr h="370840">
                <a:tc>
                  <a:txBody>
                    <a:bodyPr/>
                    <a:lstStyle/>
                    <a:p>
                      <a:pPr algn="ctr"/>
                      <a:r>
                        <a:rPr lang="en-US" b="1" dirty="0" smtClean="0">
                          <a:solidFill>
                            <a:srgbClr val="FFFFFF"/>
                          </a:solidFill>
                        </a:rPr>
                        <a:t>Men</a:t>
                      </a:r>
                      <a:endParaRPr lang="en-US" b="1" dirty="0">
                        <a:solidFill>
                          <a:srgbClr val="FFFFFF"/>
                        </a:solidFill>
                      </a:endParaRPr>
                    </a:p>
                  </a:txBody>
                  <a:tcPr>
                    <a:solidFill>
                      <a:srgbClr val="3366FF"/>
                    </a:solidFill>
                  </a:tcPr>
                </a:tc>
                <a:tc>
                  <a:txBody>
                    <a:bodyPr/>
                    <a:lstStyle/>
                    <a:p>
                      <a:pPr algn="ctr"/>
                      <a:r>
                        <a:rPr lang="en-US" b="1" dirty="0" smtClean="0"/>
                        <a:t>Women</a:t>
                      </a:r>
                      <a:endParaRPr lang="en-US" b="1" dirty="0">
                        <a:solidFill>
                          <a:schemeClr val="tx1"/>
                        </a:solidFill>
                      </a:endParaRPr>
                    </a:p>
                  </a:txBody>
                  <a:tcPr>
                    <a:solidFill>
                      <a:srgbClr val="FA50FF"/>
                    </a:solidFill>
                  </a:tcPr>
                </a:tc>
              </a:tr>
              <a:tr h="370840">
                <a:tc>
                  <a:txBody>
                    <a:bodyPr/>
                    <a:lstStyle/>
                    <a:p>
                      <a:r>
                        <a:rPr lang="en-US" dirty="0" smtClean="0"/>
                        <a:t>Happy to put on weight</a:t>
                      </a:r>
                      <a:endParaRPr lang="en-US" dirty="0">
                        <a:solidFill>
                          <a:srgbClr val="FFFFFF"/>
                        </a:solidFill>
                      </a:endParaRPr>
                    </a:p>
                  </a:txBody>
                  <a:tcPr/>
                </a:tc>
                <a:tc>
                  <a:txBody>
                    <a:bodyPr/>
                    <a:lstStyle/>
                    <a:p>
                      <a:r>
                        <a:rPr lang="en-US" dirty="0" smtClean="0"/>
                        <a:t>High</a:t>
                      </a:r>
                      <a:r>
                        <a:rPr lang="en-US" baseline="0" dirty="0" smtClean="0"/>
                        <a:t> levels of anxiety</a:t>
                      </a:r>
                      <a:r>
                        <a:rPr lang="en-US" dirty="0" smtClean="0"/>
                        <a:t> about increased weight</a:t>
                      </a:r>
                      <a:r>
                        <a:rPr lang="en-US" baseline="0" dirty="0" smtClean="0"/>
                        <a:t> – triggering eating disorders &amp; relapse</a:t>
                      </a:r>
                      <a:endParaRPr lang="en-US" dirty="0">
                        <a:solidFill>
                          <a:schemeClr val="tx1"/>
                        </a:solidFill>
                      </a:endParaRPr>
                    </a:p>
                  </a:txBody>
                  <a:tcPr/>
                </a:tc>
              </a:tr>
              <a:tr h="370840">
                <a:tc>
                  <a:txBody>
                    <a:bodyPr/>
                    <a:lstStyle/>
                    <a:p>
                      <a:r>
                        <a:rPr lang="en-US" dirty="0" smtClean="0"/>
                        <a:t>Libido</a:t>
                      </a:r>
                      <a:endParaRPr lang="en-US" dirty="0">
                        <a:solidFill>
                          <a:srgbClr val="FFFFFF"/>
                        </a:solidFill>
                      </a:endParaRPr>
                    </a:p>
                  </a:txBody>
                  <a:tcPr/>
                </a:tc>
                <a:tc>
                  <a:txBody>
                    <a:bodyPr/>
                    <a:lstStyle/>
                    <a:p>
                      <a:r>
                        <a:rPr lang="en-US" dirty="0" smtClean="0"/>
                        <a:t>Menstruation</a:t>
                      </a:r>
                      <a:endParaRPr lang="en-US" dirty="0">
                        <a:solidFill>
                          <a:schemeClr val="tx1"/>
                        </a:solidFill>
                      </a:endParaRPr>
                    </a:p>
                  </a:txBody>
                  <a:tcPr/>
                </a:tc>
              </a:tr>
            </a:tbl>
          </a:graphicData>
        </a:graphic>
      </p:graphicFrame>
      <p:sp>
        <p:nvSpPr>
          <p:cNvPr id="4" name="Rounded Rectangular Callout 3"/>
          <p:cNvSpPr/>
          <p:nvPr/>
        </p:nvSpPr>
        <p:spPr>
          <a:xfrm>
            <a:off x="4648201" y="3824974"/>
            <a:ext cx="4038600" cy="2230004"/>
          </a:xfrm>
          <a:prstGeom prst="wedgeRoundRectCallout">
            <a:avLst>
              <a:gd name="adj1" fmla="val 39504"/>
              <a:gd name="adj2" fmla="val 65016"/>
              <a:gd name="adj3" fmla="val 16667"/>
            </a:avLst>
          </a:prstGeom>
          <a:solidFill>
            <a:srgbClr val="FA5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latin typeface="Comic Sans MS"/>
                <a:cs typeface="Comic Sans MS"/>
              </a:rPr>
              <a:t>“</a:t>
            </a:r>
            <a:r>
              <a:rPr lang="en-GB" sz="1400" dirty="0">
                <a:solidFill>
                  <a:schemeClr val="tx1"/>
                </a:solidFill>
                <a:latin typeface="Comic Sans MS"/>
                <a:cs typeface="Comic Sans MS"/>
              </a:rPr>
              <a:t>T</a:t>
            </a:r>
            <a:r>
              <a:rPr lang="en-GB" sz="1400" dirty="0" smtClean="0">
                <a:solidFill>
                  <a:schemeClr val="tx1"/>
                </a:solidFill>
                <a:latin typeface="Comic Sans MS"/>
                <a:cs typeface="Comic Sans MS"/>
              </a:rPr>
              <a:t>he </a:t>
            </a:r>
            <a:r>
              <a:rPr lang="en-GB" sz="1400" dirty="0">
                <a:solidFill>
                  <a:schemeClr val="tx1"/>
                </a:solidFill>
                <a:latin typeface="Comic Sans MS"/>
                <a:cs typeface="Comic Sans MS"/>
              </a:rPr>
              <a:t>last few </a:t>
            </a:r>
            <a:r>
              <a:rPr lang="en-GB" sz="1400" dirty="0" smtClean="0">
                <a:solidFill>
                  <a:schemeClr val="tx1"/>
                </a:solidFill>
                <a:latin typeface="Comic Sans MS"/>
                <a:cs typeface="Comic Sans MS"/>
              </a:rPr>
              <a:t>weeks, </a:t>
            </a:r>
            <a:r>
              <a:rPr lang="en-GB" sz="1400" dirty="0">
                <a:solidFill>
                  <a:schemeClr val="tx1"/>
                </a:solidFill>
                <a:latin typeface="Comic Sans MS"/>
                <a:cs typeface="Comic Sans MS"/>
              </a:rPr>
              <a:t>I feel that I’ve </a:t>
            </a:r>
            <a:r>
              <a:rPr lang="en-GB" sz="1400" dirty="0" smtClean="0">
                <a:solidFill>
                  <a:schemeClr val="tx1"/>
                </a:solidFill>
                <a:latin typeface="Comic Sans MS"/>
                <a:cs typeface="Comic Sans MS"/>
              </a:rPr>
              <a:t>put </a:t>
            </a:r>
            <a:r>
              <a:rPr lang="en-GB" sz="1400" dirty="0">
                <a:solidFill>
                  <a:schemeClr val="tx1"/>
                </a:solidFill>
                <a:latin typeface="Comic Sans MS"/>
                <a:cs typeface="Comic Sans MS"/>
              </a:rPr>
              <a:t>on too much weight… I’d be happy to lose half a stone I reckon </a:t>
            </a:r>
            <a:r>
              <a:rPr lang="en-GB" sz="1400" dirty="0" smtClean="0">
                <a:solidFill>
                  <a:schemeClr val="tx1"/>
                </a:solidFill>
                <a:latin typeface="Comic Sans MS"/>
                <a:cs typeface="Comic Sans MS"/>
              </a:rPr>
              <a:t>&amp; </a:t>
            </a:r>
            <a:r>
              <a:rPr lang="en-GB" sz="1400" dirty="0">
                <a:solidFill>
                  <a:schemeClr val="tx1"/>
                </a:solidFill>
                <a:latin typeface="Comic Sans MS"/>
                <a:cs typeface="Comic Sans MS"/>
              </a:rPr>
              <a:t>then I’ll be OK. No, actually I want to be lighter than that. See what I mean? I’m never going to be happy.” (Bess, aged </a:t>
            </a:r>
            <a:r>
              <a:rPr lang="en-GB" sz="1400" dirty="0" smtClean="0">
                <a:solidFill>
                  <a:schemeClr val="tx1"/>
                </a:solidFill>
                <a:latin typeface="Comic Sans MS"/>
                <a:cs typeface="Comic Sans MS"/>
              </a:rPr>
              <a:t>31)</a:t>
            </a:r>
          </a:p>
        </p:txBody>
      </p:sp>
      <p:sp>
        <p:nvSpPr>
          <p:cNvPr id="6" name="Rounded Rectangular Callout 5"/>
          <p:cNvSpPr/>
          <p:nvPr/>
        </p:nvSpPr>
        <p:spPr>
          <a:xfrm>
            <a:off x="383372" y="3824973"/>
            <a:ext cx="4038600" cy="2126626"/>
          </a:xfrm>
          <a:prstGeom prst="wedgeRoundRectCallout">
            <a:avLst>
              <a:gd name="adj1" fmla="val -33885"/>
              <a:gd name="adj2" fmla="val 64451"/>
              <a:gd name="adj3" fmla="val 16667"/>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latin typeface="Comic Sans MS"/>
                <a:cs typeface="Comic Sans MS"/>
              </a:rPr>
              <a:t>“</a:t>
            </a:r>
            <a:r>
              <a:rPr lang="en-GB" sz="1400" dirty="0">
                <a:latin typeface="Comic Sans MS"/>
                <a:cs typeface="Comic Sans MS"/>
              </a:rPr>
              <a:t>I’ve put on weight already, which is amazing… The comments saying, ‘Oh God, you’re looking good, you’re looking healthy’, that gives me motivation, severe motivation. </a:t>
            </a:r>
            <a:r>
              <a:rPr lang="en-GB" sz="1400" i="1" dirty="0">
                <a:latin typeface="Comic Sans MS"/>
                <a:cs typeface="Comic Sans MS"/>
              </a:rPr>
              <a:t>[I] </a:t>
            </a:r>
            <a:r>
              <a:rPr lang="en-GB" sz="1400" dirty="0">
                <a:latin typeface="Comic Sans MS"/>
                <a:cs typeface="Comic Sans MS"/>
              </a:rPr>
              <a:t>even had somebody come up to me yesterday </a:t>
            </a:r>
            <a:r>
              <a:rPr lang="en-GB" sz="1400" dirty="0" smtClean="0">
                <a:latin typeface="Comic Sans MS"/>
                <a:cs typeface="Comic Sans MS"/>
              </a:rPr>
              <a:t>&amp; </a:t>
            </a:r>
            <a:r>
              <a:rPr lang="en-GB" sz="1400" dirty="0">
                <a:latin typeface="Comic Sans MS"/>
                <a:cs typeface="Comic Sans MS"/>
              </a:rPr>
              <a:t>said, ‘Do you want to start doing sport again?’ And that’s given me motivation.” (Liam, aged 37</a:t>
            </a:r>
            <a:r>
              <a:rPr lang="en-GB" sz="1400" dirty="0" smtClean="0">
                <a:latin typeface="Comic Sans MS"/>
                <a:cs typeface="Comic Sans MS"/>
              </a:rPr>
              <a:t>)</a:t>
            </a:r>
            <a:endParaRPr lang="en-GB" sz="1400" dirty="0">
              <a:latin typeface="Comic Sans MS"/>
              <a:cs typeface="Comic Sans MS"/>
            </a:endParaRPr>
          </a:p>
        </p:txBody>
      </p:sp>
    </p:spTree>
    <p:extLst>
      <p:ext uri="{BB962C8B-B14F-4D97-AF65-F5344CB8AC3E}">
        <p14:creationId xmlns:p14="http://schemas.microsoft.com/office/powerpoint/2010/main" xmlns="" val="10875400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Eating disorders</a:t>
            </a:r>
            <a:endParaRPr lang="en-US" dirty="0"/>
          </a:p>
        </p:txBody>
      </p:sp>
      <p:sp>
        <p:nvSpPr>
          <p:cNvPr id="5" name="Rounded Rectangular Callout 4"/>
          <p:cNvSpPr/>
          <p:nvPr/>
        </p:nvSpPr>
        <p:spPr>
          <a:xfrm>
            <a:off x="457200" y="2237614"/>
            <a:ext cx="8229600" cy="996630"/>
          </a:xfrm>
          <a:prstGeom prst="wedgeRoundRectCallout">
            <a:avLst>
              <a:gd name="adj1" fmla="val -44707"/>
              <a:gd name="adj2" fmla="val 74569"/>
              <a:gd name="adj3" fmla="val 16667"/>
            </a:avLst>
          </a:prstGeom>
          <a:solidFill>
            <a:srgbClr val="FA5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292934"/>
                </a:solidFill>
                <a:latin typeface="Comic Sans MS"/>
                <a:cs typeface="Comic Sans MS"/>
              </a:rPr>
              <a:t>“</a:t>
            </a:r>
            <a:r>
              <a:rPr lang="en-GB" sz="1600" dirty="0">
                <a:solidFill>
                  <a:srgbClr val="292934"/>
                </a:solidFill>
                <a:latin typeface="Comic Sans MS"/>
                <a:cs typeface="Comic Sans MS"/>
              </a:rPr>
              <a:t>I felt really fat then… I’d want to </a:t>
            </a:r>
            <a:r>
              <a:rPr lang="en-GB" sz="1600" i="1" dirty="0">
                <a:solidFill>
                  <a:srgbClr val="292934"/>
                </a:solidFill>
                <a:latin typeface="Comic Sans MS"/>
                <a:cs typeface="Comic Sans MS"/>
              </a:rPr>
              <a:t>[eat]</a:t>
            </a:r>
            <a:r>
              <a:rPr lang="en-GB" sz="1600" dirty="0">
                <a:solidFill>
                  <a:srgbClr val="292934"/>
                </a:solidFill>
                <a:latin typeface="Comic Sans MS"/>
                <a:cs typeface="Comic Sans MS"/>
              </a:rPr>
              <a:t>, but I was making myself sick then as well really. Because I was desperate to lose the weight.” (Leah, aged </a:t>
            </a:r>
            <a:r>
              <a:rPr lang="en-GB" sz="1600" dirty="0" smtClean="0">
                <a:solidFill>
                  <a:srgbClr val="292934"/>
                </a:solidFill>
                <a:latin typeface="Comic Sans MS"/>
                <a:cs typeface="Comic Sans MS"/>
              </a:rPr>
              <a:t>38)</a:t>
            </a:r>
          </a:p>
        </p:txBody>
      </p:sp>
      <p:sp>
        <p:nvSpPr>
          <p:cNvPr id="7" name="Rounded Rectangular Callout 6"/>
          <p:cNvSpPr/>
          <p:nvPr/>
        </p:nvSpPr>
        <p:spPr>
          <a:xfrm>
            <a:off x="383372" y="4356630"/>
            <a:ext cx="8229600" cy="1103845"/>
          </a:xfrm>
          <a:prstGeom prst="wedgeRoundRectCallout">
            <a:avLst>
              <a:gd name="adj1" fmla="val 41765"/>
              <a:gd name="adj2" fmla="val 69868"/>
              <a:gd name="adj3" fmla="val 16667"/>
            </a:avLst>
          </a:prstGeom>
          <a:solidFill>
            <a:srgbClr val="FA5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292934"/>
                </a:solidFill>
                <a:latin typeface="Comic Sans MS"/>
                <a:cs typeface="Comic Sans MS"/>
              </a:rPr>
              <a:t>“</a:t>
            </a:r>
            <a:r>
              <a:rPr lang="en-GB" sz="1600" dirty="0">
                <a:solidFill>
                  <a:srgbClr val="292934"/>
                </a:solidFill>
                <a:latin typeface="Comic Sans MS"/>
                <a:cs typeface="Comic Sans MS"/>
              </a:rPr>
              <a:t>I get cravings more for being sick than I do for </a:t>
            </a:r>
            <a:r>
              <a:rPr lang="en-GB" sz="1600" i="1" dirty="0">
                <a:solidFill>
                  <a:srgbClr val="292934"/>
                </a:solidFill>
                <a:latin typeface="Comic Sans MS"/>
                <a:cs typeface="Comic Sans MS"/>
              </a:rPr>
              <a:t>[heroin]… </a:t>
            </a:r>
            <a:r>
              <a:rPr lang="en-GB" sz="1600" dirty="0">
                <a:solidFill>
                  <a:srgbClr val="292934"/>
                </a:solidFill>
                <a:latin typeface="Comic Sans MS"/>
                <a:cs typeface="Comic Sans MS"/>
              </a:rPr>
              <a:t>At least once a day I think, ‘I could just vomit all the food back up’.” (Chrissie, aged 24</a:t>
            </a:r>
            <a:r>
              <a:rPr lang="en-GB" sz="1600" dirty="0" smtClean="0">
                <a:solidFill>
                  <a:srgbClr val="292934"/>
                </a:solidFill>
                <a:latin typeface="Comic Sans MS"/>
                <a:cs typeface="Comic Sans MS"/>
              </a:rPr>
              <a:t>)</a:t>
            </a:r>
            <a:endParaRPr lang="en-GB" sz="1600" dirty="0">
              <a:solidFill>
                <a:srgbClr val="292934"/>
              </a:solidFill>
              <a:latin typeface="Comic Sans MS"/>
              <a:cs typeface="Comic Sans MS"/>
            </a:endParaRPr>
          </a:p>
        </p:txBody>
      </p:sp>
    </p:spTree>
    <p:extLst>
      <p:ext uri="{BB962C8B-B14F-4D97-AF65-F5344CB8AC3E}">
        <p14:creationId xmlns:p14="http://schemas.microsoft.com/office/powerpoint/2010/main" xmlns="" val="38855272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2040525" y="1492499"/>
            <a:ext cx="5048250" cy="3873500"/>
          </a:xfrm>
          <a:prstGeom prst="rect">
            <a:avLst/>
          </a:prstGeom>
        </p:spPr>
      </p:pic>
    </p:spTree>
    <p:extLst>
      <p:ext uri="{BB962C8B-B14F-4D97-AF65-F5344CB8AC3E}">
        <p14:creationId xmlns:p14="http://schemas.microsoft.com/office/powerpoint/2010/main" xmlns="" val="10076206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Libido</a:t>
            </a:r>
            <a:endParaRPr lang="en-US" dirty="0"/>
          </a:p>
        </p:txBody>
      </p:sp>
      <p:sp>
        <p:nvSpPr>
          <p:cNvPr id="6" name="Rounded Rectangular Callout 5"/>
          <p:cNvSpPr/>
          <p:nvPr/>
        </p:nvSpPr>
        <p:spPr>
          <a:xfrm>
            <a:off x="4695667" y="1667013"/>
            <a:ext cx="4124646" cy="1156703"/>
          </a:xfrm>
          <a:prstGeom prst="wedgeRoundRectCallout">
            <a:avLst>
              <a:gd name="adj1" fmla="val -41495"/>
              <a:gd name="adj2" fmla="val 120203"/>
              <a:gd name="adj3" fmla="val 16667"/>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smtClean="0">
              <a:latin typeface="Comic Sans MS"/>
              <a:cs typeface="Comic Sans MS"/>
            </a:endParaRPr>
          </a:p>
          <a:p>
            <a:pPr algn="ctr"/>
            <a:r>
              <a:rPr lang="en-GB" sz="1600" dirty="0" smtClean="0">
                <a:latin typeface="Comic Sans MS"/>
                <a:cs typeface="Comic Sans MS"/>
              </a:rPr>
              <a:t>“I’m </a:t>
            </a:r>
            <a:r>
              <a:rPr lang="en-GB" sz="1600" dirty="0">
                <a:latin typeface="Comic Sans MS"/>
                <a:cs typeface="Comic Sans MS"/>
              </a:rPr>
              <a:t>more lively downstairs than I have been in a long, long, long time.” (Luke, aged 34)</a:t>
            </a:r>
          </a:p>
          <a:p>
            <a:pPr algn="ctr"/>
            <a:r>
              <a:rPr lang="en-GB" sz="1600" dirty="0">
                <a:latin typeface="Comic Sans MS"/>
                <a:cs typeface="Comic Sans MS"/>
              </a:rPr>
              <a:t> </a:t>
            </a:r>
          </a:p>
        </p:txBody>
      </p:sp>
      <p:sp>
        <p:nvSpPr>
          <p:cNvPr id="7" name="Rounded Rectangular Callout 6"/>
          <p:cNvSpPr/>
          <p:nvPr/>
        </p:nvSpPr>
        <p:spPr>
          <a:xfrm>
            <a:off x="534862" y="4288115"/>
            <a:ext cx="4160805" cy="1807883"/>
          </a:xfrm>
          <a:prstGeom prst="wedgeRoundRectCallout">
            <a:avLst>
              <a:gd name="adj1" fmla="val 43054"/>
              <a:gd name="adj2" fmla="val 73098"/>
              <a:gd name="adj3" fmla="val 16667"/>
            </a:avLst>
          </a:prstGeom>
          <a:solidFill>
            <a:srgbClr val="FA5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smtClean="0">
              <a:solidFill>
                <a:srgbClr val="292934"/>
              </a:solidFill>
              <a:latin typeface="Comic Sans MS"/>
              <a:cs typeface="Comic Sans MS"/>
            </a:endParaRPr>
          </a:p>
          <a:p>
            <a:pPr algn="ctr"/>
            <a:r>
              <a:rPr lang="en-GB" sz="1600" dirty="0" smtClean="0">
                <a:solidFill>
                  <a:schemeClr val="tx1"/>
                </a:solidFill>
                <a:latin typeface="Comic Sans MS"/>
                <a:cs typeface="Comic Sans MS"/>
              </a:rPr>
              <a:t>“I haven’t </a:t>
            </a:r>
            <a:r>
              <a:rPr lang="en-GB" sz="1600" dirty="0">
                <a:solidFill>
                  <a:schemeClr val="tx1"/>
                </a:solidFill>
                <a:latin typeface="Comic Sans MS"/>
                <a:cs typeface="Comic Sans MS"/>
              </a:rPr>
              <a:t>had sex for about five, six years now. It doesn’t bother me, sex. It doesn’t bother me at all… I’m not really bothered about sex, to be honest. I’m more interested in getting my life back on track.” (Ellie, aged 29) </a:t>
            </a:r>
            <a:r>
              <a:rPr lang="en-GB" sz="1600" dirty="0" smtClean="0">
                <a:solidFill>
                  <a:schemeClr val="tx1"/>
                </a:solidFill>
                <a:latin typeface="Comic Sans MS"/>
                <a:cs typeface="Comic Sans MS"/>
              </a:rPr>
              <a:t>         </a:t>
            </a:r>
          </a:p>
          <a:p>
            <a:pPr algn="ctr"/>
            <a:endParaRPr lang="en-GB" dirty="0">
              <a:solidFill>
                <a:srgbClr val="292934"/>
              </a:solidFill>
              <a:latin typeface="Comic Sans MS"/>
              <a:cs typeface="Comic Sans MS"/>
            </a:endParaRPr>
          </a:p>
        </p:txBody>
      </p:sp>
      <p:sp>
        <p:nvSpPr>
          <p:cNvPr id="9" name="Rounded Rectangular Callout 8"/>
          <p:cNvSpPr/>
          <p:nvPr/>
        </p:nvSpPr>
        <p:spPr>
          <a:xfrm>
            <a:off x="322730" y="1524000"/>
            <a:ext cx="4038600" cy="2330824"/>
          </a:xfrm>
          <a:prstGeom prst="wedgeRoundRectCallout">
            <a:avLst>
              <a:gd name="adj1" fmla="val -46464"/>
              <a:gd name="adj2" fmla="val 63439"/>
              <a:gd name="adj3" fmla="val 16667"/>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chemeClr val="bg1"/>
                </a:solidFill>
                <a:latin typeface="Comic Sans MS"/>
                <a:cs typeface="Comic Sans MS"/>
              </a:rPr>
              <a:t>“</a:t>
            </a:r>
            <a:r>
              <a:rPr lang="en-GB" sz="1600" dirty="0">
                <a:solidFill>
                  <a:schemeClr val="bg1"/>
                </a:solidFill>
                <a:latin typeface="Comic Sans MS"/>
                <a:cs typeface="Comic Sans MS"/>
              </a:rPr>
              <a:t>T</a:t>
            </a:r>
            <a:r>
              <a:rPr lang="en-GB" sz="1600" dirty="0" smtClean="0">
                <a:solidFill>
                  <a:schemeClr val="bg1"/>
                </a:solidFill>
                <a:latin typeface="Comic Sans MS"/>
                <a:cs typeface="Comic Sans MS"/>
              </a:rPr>
              <a:t>hroughout </a:t>
            </a:r>
            <a:r>
              <a:rPr lang="en-GB" sz="1600" dirty="0">
                <a:solidFill>
                  <a:schemeClr val="bg1"/>
                </a:solidFill>
                <a:latin typeface="Comic Sans MS"/>
                <a:cs typeface="Comic Sans MS"/>
              </a:rPr>
              <a:t>my heroin use there was no real desire for sexual intimacy. A lot of people talk about it </a:t>
            </a:r>
            <a:r>
              <a:rPr lang="en-GB" sz="1600" i="1" dirty="0">
                <a:solidFill>
                  <a:schemeClr val="bg1"/>
                </a:solidFill>
                <a:latin typeface="Comic Sans MS"/>
                <a:cs typeface="Comic Sans MS"/>
              </a:rPr>
              <a:t>[libido]</a:t>
            </a:r>
            <a:r>
              <a:rPr lang="en-GB" sz="1600" dirty="0">
                <a:solidFill>
                  <a:schemeClr val="bg1"/>
                </a:solidFill>
                <a:latin typeface="Comic Sans MS"/>
                <a:cs typeface="Comic Sans MS"/>
              </a:rPr>
              <a:t> coming back with a vengeance when they stop using, but I haven’t experienced that really. It’s much more than it </a:t>
            </a:r>
            <a:r>
              <a:rPr lang="en-GB" sz="1600" dirty="0" smtClean="0">
                <a:solidFill>
                  <a:schemeClr val="bg1"/>
                </a:solidFill>
                <a:latin typeface="Comic Sans MS"/>
                <a:cs typeface="Comic Sans MS"/>
              </a:rPr>
              <a:t>was, </a:t>
            </a:r>
            <a:r>
              <a:rPr lang="en-GB" sz="1600" dirty="0">
                <a:solidFill>
                  <a:schemeClr val="bg1"/>
                </a:solidFill>
                <a:latin typeface="Comic Sans MS"/>
                <a:cs typeface="Comic Sans MS"/>
              </a:rPr>
              <a:t>but that’s still not rampant.” (Charlie, aged 31</a:t>
            </a:r>
            <a:r>
              <a:rPr lang="en-GB" sz="1600" dirty="0" smtClean="0">
                <a:solidFill>
                  <a:schemeClr val="bg1"/>
                </a:solidFill>
                <a:latin typeface="Comic Sans MS"/>
                <a:cs typeface="Comic Sans MS"/>
              </a:rPr>
              <a:t>)</a:t>
            </a:r>
            <a:endParaRPr lang="en-GB" sz="1600" dirty="0">
              <a:solidFill>
                <a:schemeClr val="bg1"/>
              </a:solidFill>
              <a:latin typeface="Comic Sans MS"/>
              <a:cs typeface="Comic Sans MS"/>
            </a:endParaRPr>
          </a:p>
        </p:txBody>
      </p:sp>
      <p:sp>
        <p:nvSpPr>
          <p:cNvPr id="8" name="Rounded Rectangular Callout 7"/>
          <p:cNvSpPr/>
          <p:nvPr/>
        </p:nvSpPr>
        <p:spPr>
          <a:xfrm>
            <a:off x="4940468" y="4288115"/>
            <a:ext cx="4038600" cy="1450038"/>
          </a:xfrm>
          <a:prstGeom prst="wedgeRoundRectCallout">
            <a:avLst>
              <a:gd name="adj1" fmla="val 40982"/>
              <a:gd name="adj2" fmla="val 82948"/>
              <a:gd name="adj3" fmla="val 16667"/>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latin typeface="Comic Sans MS"/>
                <a:cs typeface="Comic Sans MS"/>
              </a:rPr>
              <a:t>“</a:t>
            </a:r>
            <a:r>
              <a:rPr lang="en-GB" sz="1600" dirty="0">
                <a:latin typeface="Comic Sans MS"/>
                <a:cs typeface="Comic Sans MS"/>
              </a:rPr>
              <a:t>When I stopped using? Yeah, you're, yeah, like a dog on heat, aren't you?” (Stefan, aged 27</a:t>
            </a:r>
            <a:r>
              <a:rPr lang="en-GB" sz="1600" dirty="0" smtClean="0">
                <a:latin typeface="Comic Sans MS"/>
                <a:cs typeface="Comic Sans MS"/>
              </a:rPr>
              <a:t>)</a:t>
            </a:r>
            <a:endParaRPr lang="en-GB" sz="1600" dirty="0">
              <a:latin typeface="Comic Sans MS"/>
              <a:cs typeface="Comic Sans MS"/>
            </a:endParaRPr>
          </a:p>
        </p:txBody>
      </p:sp>
    </p:spTree>
    <p:extLst>
      <p:ext uri="{BB962C8B-B14F-4D97-AF65-F5344CB8AC3E}">
        <p14:creationId xmlns:p14="http://schemas.microsoft.com/office/powerpoint/2010/main" xmlns="" val="13324408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Menstruation</a:t>
            </a:r>
            <a:endParaRPr lang="en-US" dirty="0"/>
          </a:p>
        </p:txBody>
      </p:sp>
      <p:sp>
        <p:nvSpPr>
          <p:cNvPr id="8" name="Rounded Rectangular Callout 7"/>
          <p:cNvSpPr/>
          <p:nvPr/>
        </p:nvSpPr>
        <p:spPr>
          <a:xfrm>
            <a:off x="457200" y="4016270"/>
            <a:ext cx="8229600" cy="1434352"/>
          </a:xfrm>
          <a:prstGeom prst="wedgeRoundRectCallout">
            <a:avLst>
              <a:gd name="adj1" fmla="val -44707"/>
              <a:gd name="adj2" fmla="val 74569"/>
              <a:gd name="adj3" fmla="val 16667"/>
            </a:avLst>
          </a:prstGeom>
          <a:solidFill>
            <a:srgbClr val="FA5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292934"/>
                </a:solidFill>
                <a:latin typeface="Comic Sans MS"/>
                <a:cs typeface="Comic Sans MS"/>
              </a:rPr>
              <a:t>“</a:t>
            </a:r>
            <a:r>
              <a:rPr lang="en-GB" sz="1600" dirty="0">
                <a:solidFill>
                  <a:srgbClr val="292934"/>
                </a:solidFill>
                <a:latin typeface="Comic Sans MS"/>
                <a:cs typeface="Comic Sans MS"/>
              </a:rPr>
              <a:t>I've been looking in the mirror </a:t>
            </a:r>
            <a:r>
              <a:rPr lang="en-GB" sz="1600" dirty="0" smtClean="0">
                <a:solidFill>
                  <a:srgbClr val="292934"/>
                </a:solidFill>
                <a:latin typeface="Comic Sans MS"/>
                <a:cs typeface="Comic Sans MS"/>
              </a:rPr>
              <a:t>&amp; </a:t>
            </a:r>
            <a:r>
              <a:rPr lang="en-GB" sz="1600" dirty="0">
                <a:solidFill>
                  <a:srgbClr val="292934"/>
                </a:solidFill>
                <a:latin typeface="Comic Sans MS"/>
                <a:cs typeface="Comic Sans MS"/>
              </a:rPr>
              <a:t>looking so old. I was thinking, ‘Oh God, it’s </a:t>
            </a:r>
            <a:r>
              <a:rPr lang="en-GB" sz="1600" dirty="0" err="1">
                <a:solidFill>
                  <a:srgbClr val="292934"/>
                </a:solidFill>
                <a:latin typeface="Comic Sans MS"/>
                <a:cs typeface="Comic Sans MS"/>
              </a:rPr>
              <a:t>gonna</a:t>
            </a:r>
            <a:r>
              <a:rPr lang="en-GB" sz="1600" dirty="0">
                <a:solidFill>
                  <a:srgbClr val="292934"/>
                </a:solidFill>
                <a:latin typeface="Comic Sans MS"/>
                <a:cs typeface="Comic Sans MS"/>
              </a:rPr>
              <a:t> get ten </a:t>
            </a:r>
            <a:r>
              <a:rPr lang="en-GB" sz="1600" dirty="0" smtClean="0">
                <a:solidFill>
                  <a:srgbClr val="292934"/>
                </a:solidFill>
                <a:latin typeface="Comic Sans MS"/>
                <a:cs typeface="Comic Sans MS"/>
              </a:rPr>
              <a:t>times </a:t>
            </a:r>
            <a:r>
              <a:rPr lang="en-GB" sz="1600" dirty="0">
                <a:solidFill>
                  <a:srgbClr val="292934"/>
                </a:solidFill>
                <a:latin typeface="Comic Sans MS"/>
                <a:cs typeface="Comic Sans MS"/>
              </a:rPr>
              <a:t>worse..</a:t>
            </a:r>
            <a:r>
              <a:rPr lang="en-GB" sz="1600" dirty="0" smtClean="0">
                <a:solidFill>
                  <a:srgbClr val="292934"/>
                </a:solidFill>
                <a:latin typeface="Comic Sans MS"/>
                <a:cs typeface="Comic Sans MS"/>
              </a:rPr>
              <a:t>.’ </a:t>
            </a:r>
            <a:r>
              <a:rPr lang="en-GB" sz="1600" dirty="0">
                <a:solidFill>
                  <a:srgbClr val="292934"/>
                </a:solidFill>
                <a:latin typeface="Comic Sans MS"/>
                <a:cs typeface="Comic Sans MS"/>
              </a:rPr>
              <a:t>And then I had a period </a:t>
            </a:r>
            <a:r>
              <a:rPr lang="en-GB" sz="1600" dirty="0" smtClean="0">
                <a:solidFill>
                  <a:srgbClr val="292934"/>
                </a:solidFill>
                <a:latin typeface="Comic Sans MS"/>
                <a:cs typeface="Comic Sans MS"/>
              </a:rPr>
              <a:t>&amp; </a:t>
            </a:r>
            <a:r>
              <a:rPr lang="en-GB" sz="1600" dirty="0">
                <a:solidFill>
                  <a:srgbClr val="292934"/>
                </a:solidFill>
                <a:latin typeface="Comic Sans MS"/>
                <a:cs typeface="Comic Sans MS"/>
              </a:rPr>
              <a:t>I thought, ‘That’s alright. The oestrogen is still going round - </a:t>
            </a:r>
            <a:r>
              <a:rPr lang="en-GB" sz="1600" dirty="0" err="1">
                <a:solidFill>
                  <a:srgbClr val="292934"/>
                </a:solidFill>
                <a:latin typeface="Comic Sans MS"/>
                <a:cs typeface="Comic Sans MS"/>
              </a:rPr>
              <a:t>ain’t</a:t>
            </a:r>
            <a:r>
              <a:rPr lang="en-GB" sz="1600" dirty="0">
                <a:solidFill>
                  <a:srgbClr val="292934"/>
                </a:solidFill>
                <a:latin typeface="Comic Sans MS"/>
                <a:cs typeface="Comic Sans MS"/>
              </a:rPr>
              <a:t> </a:t>
            </a:r>
            <a:r>
              <a:rPr lang="en-GB" sz="1600" dirty="0" err="1">
                <a:solidFill>
                  <a:srgbClr val="292934"/>
                </a:solidFill>
                <a:latin typeface="Comic Sans MS"/>
                <a:cs typeface="Comic Sans MS"/>
              </a:rPr>
              <a:t>gonna</a:t>
            </a:r>
            <a:r>
              <a:rPr lang="en-GB" sz="1600" dirty="0">
                <a:solidFill>
                  <a:srgbClr val="292934"/>
                </a:solidFill>
                <a:latin typeface="Comic Sans MS"/>
                <a:cs typeface="Comic Sans MS"/>
              </a:rPr>
              <a:t> become all dried up </a:t>
            </a:r>
            <a:r>
              <a:rPr lang="en-GB" sz="1600" dirty="0" smtClean="0">
                <a:solidFill>
                  <a:srgbClr val="292934"/>
                </a:solidFill>
                <a:latin typeface="Comic Sans MS"/>
                <a:cs typeface="Comic Sans MS"/>
              </a:rPr>
              <a:t>&amp; </a:t>
            </a:r>
            <a:r>
              <a:rPr lang="en-GB" sz="1600" dirty="0">
                <a:solidFill>
                  <a:srgbClr val="292934"/>
                </a:solidFill>
                <a:latin typeface="Comic Sans MS"/>
                <a:cs typeface="Comic Sans MS"/>
              </a:rPr>
              <a:t>shrivelled quite as soon as </a:t>
            </a:r>
            <a:r>
              <a:rPr lang="en-GB" sz="1600">
                <a:solidFill>
                  <a:srgbClr val="292934"/>
                </a:solidFill>
                <a:latin typeface="Comic Sans MS"/>
                <a:cs typeface="Comic Sans MS"/>
              </a:rPr>
              <a:t>I </a:t>
            </a:r>
            <a:r>
              <a:rPr lang="en-GB" sz="1600" smtClean="0">
                <a:solidFill>
                  <a:srgbClr val="292934"/>
                </a:solidFill>
                <a:latin typeface="Comic Sans MS"/>
                <a:cs typeface="Comic Sans MS"/>
              </a:rPr>
              <a:t>thought’.</a:t>
            </a:r>
            <a:r>
              <a:rPr lang="en-GB" sz="1600" dirty="0">
                <a:solidFill>
                  <a:srgbClr val="292934"/>
                </a:solidFill>
                <a:latin typeface="Comic Sans MS"/>
                <a:cs typeface="Comic Sans MS"/>
              </a:rPr>
              <a:t>” (Beth, aged 43)</a:t>
            </a:r>
          </a:p>
        </p:txBody>
      </p:sp>
      <p:sp>
        <p:nvSpPr>
          <p:cNvPr id="9" name="Rounded Rectangular Callout 8"/>
          <p:cNvSpPr/>
          <p:nvPr/>
        </p:nvSpPr>
        <p:spPr>
          <a:xfrm>
            <a:off x="457200" y="2143056"/>
            <a:ext cx="8229600" cy="1216428"/>
          </a:xfrm>
          <a:prstGeom prst="wedgeRoundRectCallout">
            <a:avLst>
              <a:gd name="adj1" fmla="val 41765"/>
              <a:gd name="adj2" fmla="val 69868"/>
              <a:gd name="adj3" fmla="val 16667"/>
            </a:avLst>
          </a:prstGeom>
          <a:solidFill>
            <a:srgbClr val="FA5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rgbClr val="292934"/>
                </a:solidFill>
                <a:latin typeface="Comic Sans MS"/>
                <a:cs typeface="Comic Sans MS"/>
              </a:rPr>
              <a:t>“I just don’t like them, stomach </a:t>
            </a:r>
            <a:r>
              <a:rPr lang="en-GB" sz="1600" dirty="0" smtClean="0">
                <a:solidFill>
                  <a:srgbClr val="292934"/>
                </a:solidFill>
                <a:latin typeface="Comic Sans MS"/>
                <a:cs typeface="Comic Sans MS"/>
              </a:rPr>
              <a:t>cramps. Fucking </a:t>
            </a:r>
            <a:r>
              <a:rPr lang="en-GB" sz="1600" dirty="0">
                <a:solidFill>
                  <a:srgbClr val="292934"/>
                </a:solidFill>
                <a:latin typeface="Comic Sans MS"/>
                <a:cs typeface="Comic Sans MS"/>
              </a:rPr>
              <a:t>hell. Where before I never used to get, because you didn’t even get stomach cramps or anything, but now I do get real bad stomach cramps, which is not nice.” (Annabel, aged 29)</a:t>
            </a:r>
          </a:p>
        </p:txBody>
      </p:sp>
    </p:spTree>
    <p:extLst>
      <p:ext uri="{BB962C8B-B14F-4D97-AF65-F5344CB8AC3E}">
        <p14:creationId xmlns:p14="http://schemas.microsoft.com/office/powerpoint/2010/main" xmlns="" val="21872558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recovery?</a:t>
            </a:r>
            <a:endParaRPr lang="en-US" dirty="0"/>
          </a:p>
        </p:txBody>
      </p:sp>
      <p:sp>
        <p:nvSpPr>
          <p:cNvPr id="3" name="Content Placeholder 2"/>
          <p:cNvSpPr>
            <a:spLocks noGrp="1"/>
          </p:cNvSpPr>
          <p:nvPr>
            <p:ph sz="half" idx="1"/>
          </p:nvPr>
        </p:nvSpPr>
        <p:spPr/>
        <p:txBody>
          <a:bodyPr>
            <a:normAutofit fontScale="92500" lnSpcReduction="20000"/>
          </a:bodyPr>
          <a:lstStyle/>
          <a:p>
            <a:pPr marL="0" indent="0">
              <a:buNone/>
            </a:pPr>
            <a:r>
              <a:rPr lang="en-GB" sz="2300" dirty="0">
                <a:latin typeface="Arial"/>
                <a:cs typeface="Arial"/>
              </a:rPr>
              <a:t>“Recovery from substance dependence is a voluntarily maintained lifestyle characterized by sobriety, personal health, &amp; citizenship.” Betty Ford Institute (2007</a:t>
            </a:r>
            <a:r>
              <a:rPr lang="en-GB" sz="2300" dirty="0" smtClean="0">
                <a:latin typeface="Arial"/>
                <a:cs typeface="Arial"/>
              </a:rPr>
              <a:t>)</a:t>
            </a:r>
            <a:br>
              <a:rPr lang="en-GB" sz="2300" dirty="0" smtClean="0">
                <a:latin typeface="Arial"/>
                <a:cs typeface="Arial"/>
              </a:rPr>
            </a:br>
            <a:endParaRPr lang="en-GB" sz="2300" dirty="0">
              <a:latin typeface="Arial"/>
              <a:cs typeface="Arial"/>
            </a:endParaRPr>
          </a:p>
          <a:p>
            <a:pPr marL="0" indent="0">
              <a:buNone/>
            </a:pPr>
            <a:r>
              <a:rPr lang="en-GB" sz="2300" dirty="0">
                <a:latin typeface="Arial"/>
                <a:cs typeface="Arial"/>
              </a:rPr>
              <a:t>“The process of recovery from problematic substance use is characterised by voluntarily-sustained control over substance use which maximises health &amp; wellbeing &amp; participation in the rights, roles &amp; responsibilities of society.” (UKDPC, 2008</a:t>
            </a:r>
            <a:r>
              <a:rPr lang="en-GB" sz="2300" dirty="0" smtClean="0">
                <a:latin typeface="Arial"/>
                <a:cs typeface="Arial"/>
              </a:rPr>
              <a:t>)</a:t>
            </a:r>
          </a:p>
          <a:p>
            <a:pPr marL="0" indent="0">
              <a:buNone/>
            </a:pPr>
            <a:endParaRPr lang="en-US" dirty="0"/>
          </a:p>
        </p:txBody>
      </p:sp>
      <p:sp>
        <p:nvSpPr>
          <p:cNvPr id="6" name="Content Placeholder 5"/>
          <p:cNvSpPr>
            <a:spLocks noGrp="1"/>
          </p:cNvSpPr>
          <p:nvPr>
            <p:ph sz="half" idx="2"/>
          </p:nvPr>
        </p:nvSpPr>
        <p:spPr/>
        <p:txBody>
          <a:bodyPr>
            <a:normAutofit fontScale="92500" lnSpcReduction="20000"/>
          </a:bodyPr>
          <a:lstStyle/>
          <a:p>
            <a:pPr marL="342900" indent="-342900">
              <a:buFont typeface="Arial"/>
              <a:buChar char="•"/>
            </a:pPr>
            <a:r>
              <a:rPr lang="en-GB" sz="2400" dirty="0">
                <a:solidFill>
                  <a:srgbClr val="D2533C"/>
                </a:solidFill>
              </a:rPr>
              <a:t>Recovery</a:t>
            </a:r>
            <a:r>
              <a:rPr lang="en-GB" sz="2400" dirty="0" smtClean="0">
                <a:solidFill>
                  <a:srgbClr val="D2533C"/>
                </a:solidFill>
              </a:rPr>
              <a:t>…</a:t>
            </a:r>
          </a:p>
          <a:p>
            <a:pPr marL="617220" lvl="1" indent="-342900">
              <a:buFont typeface="Arial"/>
              <a:buChar char="•"/>
            </a:pPr>
            <a:r>
              <a:rPr lang="en-GB" dirty="0" smtClean="0">
                <a:solidFill>
                  <a:srgbClr val="D2533C"/>
                </a:solidFill>
              </a:rPr>
              <a:t>Is </a:t>
            </a:r>
            <a:r>
              <a:rPr lang="en-GB" dirty="0">
                <a:solidFill>
                  <a:srgbClr val="D2533C"/>
                </a:solidFill>
              </a:rPr>
              <a:t>not simply about drug </a:t>
            </a:r>
            <a:r>
              <a:rPr lang="en-GB" dirty="0" smtClean="0">
                <a:solidFill>
                  <a:srgbClr val="D2533C"/>
                </a:solidFill>
              </a:rPr>
              <a:t>use</a:t>
            </a:r>
          </a:p>
          <a:p>
            <a:pPr marL="617220" lvl="1" indent="-342900">
              <a:buFont typeface="Arial"/>
              <a:buChar char="•"/>
            </a:pPr>
            <a:r>
              <a:rPr lang="en-GB" dirty="0" smtClean="0">
                <a:solidFill>
                  <a:srgbClr val="D2533C"/>
                </a:solidFill>
                <a:ea typeface="ＭＳ Ｐゴシック"/>
              </a:rPr>
              <a:t>Is about individuals achieving </a:t>
            </a:r>
            <a:r>
              <a:rPr lang="en-GB" dirty="0">
                <a:solidFill>
                  <a:srgbClr val="D2533C"/>
                </a:solidFill>
                <a:ea typeface="ＭＳ Ｐゴシック"/>
              </a:rPr>
              <a:t>benefits in a wide range of life areas, including </a:t>
            </a:r>
            <a:r>
              <a:rPr lang="en-GB" dirty="0" smtClean="0">
                <a:solidFill>
                  <a:srgbClr val="D2533C"/>
                </a:solidFill>
                <a:ea typeface="ＭＳ Ｐゴシック"/>
              </a:rPr>
              <a:t>relationships</a:t>
            </a:r>
            <a:r>
              <a:rPr lang="en-GB" dirty="0">
                <a:solidFill>
                  <a:srgbClr val="D2533C"/>
                </a:solidFill>
                <a:ea typeface="ＭＳ Ｐゴシック"/>
              </a:rPr>
              <a:t>, housing, health, </a:t>
            </a:r>
            <a:r>
              <a:rPr lang="en-GB" dirty="0" smtClean="0">
                <a:solidFill>
                  <a:srgbClr val="D2533C"/>
                </a:solidFill>
                <a:ea typeface="ＭＳ Ｐゴシック"/>
              </a:rPr>
              <a:t>employment &amp; offending</a:t>
            </a:r>
            <a:endParaRPr lang="en-GB" dirty="0" smtClean="0">
              <a:solidFill>
                <a:srgbClr val="D2533C"/>
              </a:solidFill>
            </a:endParaRPr>
          </a:p>
          <a:p>
            <a:pPr marL="617220" lvl="1" indent="-342900">
              <a:buFont typeface="Arial"/>
              <a:buChar char="•"/>
            </a:pPr>
            <a:r>
              <a:rPr lang="en-GB" dirty="0" smtClean="0">
                <a:solidFill>
                  <a:srgbClr val="D2533C"/>
                </a:solidFill>
                <a:ea typeface="ＭＳ Ｐゴシック"/>
              </a:rPr>
              <a:t>Should </a:t>
            </a:r>
            <a:r>
              <a:rPr lang="en-GB" dirty="0">
                <a:solidFill>
                  <a:srgbClr val="D2533C"/>
                </a:solidFill>
                <a:ea typeface="ＭＳ Ｐゴシック"/>
              </a:rPr>
              <a:t>enable everyone to have aspirations, feel that they are part of society &amp; lead more fulfilling lives</a:t>
            </a:r>
          </a:p>
          <a:p>
            <a:endParaRPr lang="en-US" dirty="0"/>
          </a:p>
        </p:txBody>
      </p:sp>
    </p:spTree>
    <p:extLst>
      <p:ext uri="{BB962C8B-B14F-4D97-AF65-F5344CB8AC3E}">
        <p14:creationId xmlns:p14="http://schemas.microsoft.com/office/powerpoint/2010/main" xmlns="" val="10306857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Day-to-day self-care</a:t>
            </a:r>
            <a:endParaRPr lang="en-US"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xmlns="" val="3880348970"/>
              </p:ext>
            </p:extLst>
          </p:nvPr>
        </p:nvGraphicFramePr>
        <p:xfrm>
          <a:off x="383372" y="1600200"/>
          <a:ext cx="8303429" cy="2565400"/>
        </p:xfrm>
        <a:graphic>
          <a:graphicData uri="http://schemas.openxmlformats.org/drawingml/2006/table">
            <a:tbl>
              <a:tblPr firstRow="1" bandRow="1">
                <a:tableStyleId>{5940675A-B579-460E-94D1-54222C63F5DA}</a:tableStyleId>
              </a:tblPr>
              <a:tblGrid>
                <a:gridCol w="4188629"/>
                <a:gridCol w="4114800"/>
              </a:tblGrid>
              <a:tr h="370840">
                <a:tc>
                  <a:txBody>
                    <a:bodyPr/>
                    <a:lstStyle/>
                    <a:p>
                      <a:pPr algn="ctr"/>
                      <a:r>
                        <a:rPr lang="en-US" b="1" dirty="0" smtClean="0">
                          <a:solidFill>
                            <a:srgbClr val="FFFFFF"/>
                          </a:solidFill>
                        </a:rPr>
                        <a:t>Men</a:t>
                      </a:r>
                      <a:endParaRPr lang="en-US" b="1" dirty="0">
                        <a:solidFill>
                          <a:srgbClr val="FFFFFF"/>
                        </a:solidFill>
                      </a:endParaRPr>
                    </a:p>
                  </a:txBody>
                  <a:tcPr>
                    <a:solidFill>
                      <a:srgbClr val="3366FF"/>
                    </a:solidFill>
                  </a:tcPr>
                </a:tc>
                <a:tc>
                  <a:txBody>
                    <a:bodyPr/>
                    <a:lstStyle/>
                    <a:p>
                      <a:pPr algn="ctr"/>
                      <a:r>
                        <a:rPr lang="en-US" b="1" dirty="0" smtClean="0"/>
                        <a:t>Women</a:t>
                      </a:r>
                      <a:endParaRPr lang="en-US" b="1" dirty="0">
                        <a:solidFill>
                          <a:schemeClr val="tx1"/>
                        </a:solidFill>
                      </a:endParaRPr>
                    </a:p>
                  </a:txBody>
                  <a:tcPr>
                    <a:solidFill>
                      <a:srgbClr val="FA50FF"/>
                    </a:solidFill>
                  </a:tcPr>
                </a:tc>
              </a:tr>
              <a:tr h="370840">
                <a:tc>
                  <a:txBody>
                    <a:bodyPr/>
                    <a:lstStyle/>
                    <a:p>
                      <a:r>
                        <a:rPr lang="en-US" dirty="0" smtClean="0"/>
                        <a:t>Inability to sleep &amp; early morning</a:t>
                      </a:r>
                      <a:r>
                        <a:rPr lang="en-US" baseline="0" dirty="0" smtClean="0"/>
                        <a:t> </a:t>
                      </a:r>
                      <a:r>
                        <a:rPr lang="en-US" dirty="0" smtClean="0"/>
                        <a:t>wakening</a:t>
                      </a:r>
                      <a:endParaRPr lang="en-US" dirty="0">
                        <a:solidFill>
                          <a:schemeClr val="bg1"/>
                        </a:solidFill>
                      </a:endParaRPr>
                    </a:p>
                  </a:txBody>
                  <a:tcPr/>
                </a:tc>
                <a:tc>
                  <a:txBody>
                    <a:bodyPr/>
                    <a:lstStyle/>
                    <a:p>
                      <a:r>
                        <a:rPr lang="en-US" dirty="0" smtClean="0"/>
                        <a:t>Excessive sleeping, including daytime sleeping</a:t>
                      </a:r>
                      <a:endParaRPr lang="en-US" dirty="0">
                        <a:solidFill>
                          <a:schemeClr val="tx1"/>
                        </a:solidFill>
                      </a:endParaRPr>
                    </a:p>
                  </a:txBody>
                  <a:tcPr/>
                </a:tc>
              </a:tr>
              <a:tr h="370840">
                <a:tc>
                  <a:txBody>
                    <a:bodyPr/>
                    <a:lstStyle/>
                    <a:p>
                      <a:r>
                        <a:rPr lang="en-US" dirty="0" smtClean="0"/>
                        <a:t>Fear of dentists/ inability to afford</a:t>
                      </a:r>
                      <a:r>
                        <a:rPr lang="en-US" baseline="0" dirty="0" smtClean="0"/>
                        <a:t> dentists/ dental work needed</a:t>
                      </a:r>
                      <a:endParaRPr lang="en-US" dirty="0">
                        <a:solidFill>
                          <a:schemeClr val="bg1"/>
                        </a:solidFill>
                      </a:endParaRPr>
                    </a:p>
                  </a:txBody>
                  <a:tcPr/>
                </a:tc>
                <a:tc>
                  <a:txBody>
                    <a:bodyPr/>
                    <a:lstStyle/>
                    <a:p>
                      <a:r>
                        <a:rPr lang="en-US" dirty="0" smtClean="0"/>
                        <a:t>Tooth </a:t>
                      </a:r>
                      <a:r>
                        <a:rPr lang="en-US" baseline="0" dirty="0" smtClean="0"/>
                        <a:t>brushing/ visits to the dentist/ recent dental treatment</a:t>
                      </a:r>
                      <a:endParaRPr lang="en-US" dirty="0">
                        <a:solidFill>
                          <a:schemeClr val="tx1"/>
                        </a:solidFill>
                      </a:endParaRPr>
                    </a:p>
                  </a:txBody>
                  <a:tcPr/>
                </a:tc>
              </a:tr>
              <a:tr h="370840">
                <a:tc>
                  <a:txBody>
                    <a:bodyPr/>
                    <a:lstStyle/>
                    <a:p>
                      <a:r>
                        <a:rPr lang="en-US" dirty="0" smtClean="0"/>
                        <a:t>Less concern with personal</a:t>
                      </a:r>
                      <a:r>
                        <a:rPr lang="en-US" baseline="0" dirty="0" smtClean="0"/>
                        <a:t> </a:t>
                      </a:r>
                      <a:r>
                        <a:rPr lang="en-US" dirty="0" smtClean="0"/>
                        <a:t>appearance</a:t>
                      </a:r>
                      <a:endParaRPr lang="en-US" dirty="0">
                        <a:solidFill>
                          <a:srgbClr val="FFFFFF"/>
                        </a:solidFill>
                      </a:endParaRPr>
                    </a:p>
                  </a:txBody>
                  <a:tcPr/>
                </a:tc>
                <a:tc>
                  <a:txBody>
                    <a:bodyPr/>
                    <a:lstStyle/>
                    <a:p>
                      <a:r>
                        <a:rPr lang="en-US" dirty="0" smtClean="0"/>
                        <a:t>Increasing</a:t>
                      </a:r>
                      <a:r>
                        <a:rPr lang="en-US" baseline="0" dirty="0" smtClean="0"/>
                        <a:t> c</a:t>
                      </a:r>
                      <a:r>
                        <a:rPr lang="en-US" dirty="0" smtClean="0"/>
                        <a:t>oncern with personal</a:t>
                      </a:r>
                      <a:r>
                        <a:rPr lang="en-US" baseline="0" dirty="0" smtClean="0"/>
                        <a:t> appearance, including hair, nails, skin, make-up, clothes</a:t>
                      </a:r>
                      <a:endParaRPr lang="en-US" dirty="0">
                        <a:solidFill>
                          <a:schemeClr val="tx1"/>
                        </a:solidFill>
                      </a:endParaRPr>
                    </a:p>
                  </a:txBody>
                  <a:tcPr/>
                </a:tc>
              </a:tr>
            </a:tbl>
          </a:graphicData>
        </a:graphic>
      </p:graphicFrame>
    </p:spTree>
    <p:extLst>
      <p:ext uri="{BB962C8B-B14F-4D97-AF65-F5344CB8AC3E}">
        <p14:creationId xmlns:p14="http://schemas.microsoft.com/office/powerpoint/2010/main" xmlns="" val="17780058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589542" y="4519078"/>
            <a:ext cx="8229600" cy="1535896"/>
          </a:xfrm>
          <a:prstGeom prst="wedgeRoundRectCallout">
            <a:avLst>
              <a:gd name="adj1" fmla="val -45425"/>
              <a:gd name="adj2" fmla="val 66877"/>
              <a:gd name="adj3" fmla="val 16667"/>
            </a:avLst>
          </a:prstGeom>
          <a:solidFill>
            <a:srgbClr val="FA5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292934"/>
                </a:solidFill>
                <a:latin typeface="Comic Sans MS"/>
                <a:cs typeface="Comic Sans MS"/>
              </a:rPr>
              <a:t>“Because </a:t>
            </a:r>
            <a:r>
              <a:rPr lang="en-GB" sz="1400" dirty="0">
                <a:solidFill>
                  <a:srgbClr val="292934"/>
                </a:solidFill>
                <a:latin typeface="Comic Sans MS"/>
                <a:cs typeface="Comic Sans MS"/>
              </a:rPr>
              <a:t>it’s dry at the moment, I’m washing it every other day, until I can get something for it </a:t>
            </a:r>
            <a:r>
              <a:rPr lang="en-GB" sz="1400" dirty="0" smtClean="0">
                <a:solidFill>
                  <a:srgbClr val="292934"/>
                </a:solidFill>
                <a:latin typeface="Comic Sans MS"/>
                <a:cs typeface="Comic Sans MS"/>
              </a:rPr>
              <a:t>&amp; </a:t>
            </a:r>
            <a:r>
              <a:rPr lang="en-GB" sz="1400" dirty="0">
                <a:solidFill>
                  <a:srgbClr val="292934"/>
                </a:solidFill>
                <a:latin typeface="Comic Sans MS"/>
                <a:cs typeface="Comic Sans MS"/>
              </a:rPr>
              <a:t>get it cut… </a:t>
            </a:r>
            <a:r>
              <a:rPr lang="en-GB" sz="1400" dirty="0" smtClean="0">
                <a:solidFill>
                  <a:srgbClr val="292934"/>
                </a:solidFill>
                <a:latin typeface="Comic Sans MS"/>
                <a:cs typeface="Comic Sans MS"/>
              </a:rPr>
              <a:t>It </a:t>
            </a:r>
            <a:r>
              <a:rPr lang="en-GB" sz="1400" dirty="0">
                <a:solidFill>
                  <a:srgbClr val="292934"/>
                </a:solidFill>
                <a:latin typeface="Comic Sans MS"/>
                <a:cs typeface="Comic Sans MS"/>
              </a:rPr>
              <a:t>needs really fucking sorting out… It does need cutting because there’s loads of split ends in it… I was meant to get it cut before I come in here </a:t>
            </a:r>
            <a:r>
              <a:rPr lang="en-GB" sz="1400" i="1" dirty="0">
                <a:solidFill>
                  <a:srgbClr val="292934"/>
                </a:solidFill>
                <a:latin typeface="Comic Sans MS"/>
                <a:cs typeface="Comic Sans MS"/>
              </a:rPr>
              <a:t>[rehab]</a:t>
            </a:r>
            <a:r>
              <a:rPr lang="en-GB" sz="1400" dirty="0">
                <a:solidFill>
                  <a:srgbClr val="292934"/>
                </a:solidFill>
                <a:latin typeface="Comic Sans MS"/>
                <a:cs typeface="Comic Sans MS"/>
              </a:rPr>
              <a:t>, but obviously didn’t… </a:t>
            </a:r>
            <a:r>
              <a:rPr lang="en-GB" sz="1400" dirty="0" smtClean="0">
                <a:solidFill>
                  <a:srgbClr val="292934"/>
                </a:solidFill>
                <a:latin typeface="Comic Sans MS"/>
                <a:cs typeface="Comic Sans MS"/>
              </a:rPr>
              <a:t>I </a:t>
            </a:r>
            <a:r>
              <a:rPr lang="en-GB" sz="1400" dirty="0">
                <a:solidFill>
                  <a:srgbClr val="292934"/>
                </a:solidFill>
                <a:latin typeface="Comic Sans MS"/>
                <a:cs typeface="Comic Sans MS"/>
              </a:rPr>
              <a:t>was thinking of getting it cut </a:t>
            </a:r>
            <a:r>
              <a:rPr lang="en-GB" sz="1400" dirty="0" smtClean="0">
                <a:solidFill>
                  <a:srgbClr val="292934"/>
                </a:solidFill>
                <a:latin typeface="Comic Sans MS"/>
                <a:cs typeface="Comic Sans MS"/>
              </a:rPr>
              <a:t>&amp; </a:t>
            </a:r>
            <a:r>
              <a:rPr lang="en-GB" sz="1400" dirty="0">
                <a:solidFill>
                  <a:srgbClr val="292934"/>
                </a:solidFill>
                <a:latin typeface="Comic Sans MS"/>
                <a:cs typeface="Comic Sans MS"/>
              </a:rPr>
              <a:t>then having a few layers put in it. Do something nice for a change.”  (Lauren, aged 27</a:t>
            </a:r>
            <a:r>
              <a:rPr lang="en-GB" sz="1400" dirty="0" smtClean="0">
                <a:solidFill>
                  <a:srgbClr val="292934"/>
                </a:solidFill>
                <a:latin typeface="Comic Sans MS"/>
                <a:cs typeface="Comic Sans MS"/>
              </a:rPr>
              <a:t>)</a:t>
            </a:r>
            <a:endParaRPr lang="en-GB" sz="1400" dirty="0">
              <a:solidFill>
                <a:srgbClr val="292934"/>
              </a:solidFill>
              <a:latin typeface="Comic Sans MS"/>
              <a:cs typeface="Comic Sans MS"/>
            </a:endParaRPr>
          </a:p>
        </p:txBody>
      </p:sp>
      <p:sp>
        <p:nvSpPr>
          <p:cNvPr id="6" name="Rounded Rectangular Callout 5"/>
          <p:cNvSpPr/>
          <p:nvPr/>
        </p:nvSpPr>
        <p:spPr>
          <a:xfrm>
            <a:off x="456154" y="951969"/>
            <a:ext cx="8229600" cy="1278034"/>
          </a:xfrm>
          <a:prstGeom prst="wedgeRoundRectCallout">
            <a:avLst>
              <a:gd name="adj1" fmla="val -43630"/>
              <a:gd name="adj2" fmla="val 80979"/>
              <a:gd name="adj3" fmla="val 16667"/>
            </a:avLst>
          </a:prstGeom>
          <a:solidFill>
            <a:srgbClr val="FA5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292934"/>
                </a:solidFill>
                <a:latin typeface="Comic Sans MS"/>
                <a:cs typeface="Comic Sans MS"/>
              </a:rPr>
              <a:t/>
            </a:r>
            <a:br>
              <a:rPr lang="en-GB" sz="1400" dirty="0" smtClean="0">
                <a:solidFill>
                  <a:srgbClr val="292934"/>
                </a:solidFill>
                <a:latin typeface="Comic Sans MS"/>
                <a:cs typeface="Comic Sans MS"/>
              </a:rPr>
            </a:br>
            <a:r>
              <a:rPr lang="en-GB" sz="1400" dirty="0" smtClean="0">
                <a:solidFill>
                  <a:schemeClr val="tx1"/>
                </a:solidFill>
                <a:latin typeface="Comic Sans MS"/>
                <a:cs typeface="Comic Sans MS"/>
              </a:rPr>
              <a:t>“Oh</a:t>
            </a:r>
            <a:r>
              <a:rPr lang="en-GB" sz="1400" dirty="0">
                <a:solidFill>
                  <a:schemeClr val="tx1"/>
                </a:solidFill>
                <a:latin typeface="Comic Sans MS"/>
                <a:cs typeface="Comic Sans MS"/>
              </a:rPr>
              <a:t>, my hair’s doing my head in… I want it all chopped off… I can’t do anything with my hair. I can’t do anything with it, </a:t>
            </a:r>
            <a:r>
              <a:rPr lang="en-GB" sz="1400" dirty="0" smtClean="0">
                <a:solidFill>
                  <a:schemeClr val="tx1"/>
                </a:solidFill>
                <a:latin typeface="Comic Sans MS"/>
                <a:cs typeface="Comic Sans MS"/>
              </a:rPr>
              <a:t>&amp; </a:t>
            </a:r>
            <a:r>
              <a:rPr lang="en-GB" sz="1400" dirty="0">
                <a:solidFill>
                  <a:schemeClr val="tx1"/>
                </a:solidFill>
                <a:latin typeface="Comic Sans MS"/>
                <a:cs typeface="Comic Sans MS"/>
              </a:rPr>
              <a:t>all I do is just wear it up in a </a:t>
            </a:r>
            <a:r>
              <a:rPr lang="en-GB" sz="1400" dirty="0" smtClean="0">
                <a:solidFill>
                  <a:schemeClr val="tx1"/>
                </a:solidFill>
                <a:latin typeface="Comic Sans MS"/>
                <a:cs typeface="Comic Sans MS"/>
              </a:rPr>
              <a:t>ponytail… If </a:t>
            </a:r>
            <a:r>
              <a:rPr lang="en-GB" sz="1400" dirty="0">
                <a:solidFill>
                  <a:schemeClr val="tx1"/>
                </a:solidFill>
                <a:latin typeface="Comic Sans MS"/>
                <a:cs typeface="Comic Sans MS"/>
              </a:rPr>
              <a:t>I had it cut short, then I’d be able to wear it down, wear it up, I’d be able to style </a:t>
            </a:r>
            <a:r>
              <a:rPr lang="en-GB" sz="1400" dirty="0" smtClean="0">
                <a:solidFill>
                  <a:schemeClr val="tx1"/>
                </a:solidFill>
                <a:latin typeface="Comic Sans MS"/>
                <a:cs typeface="Comic Sans MS"/>
              </a:rPr>
              <a:t>it.</a:t>
            </a:r>
            <a:r>
              <a:rPr lang="en-GB" sz="1400" dirty="0">
                <a:solidFill>
                  <a:schemeClr val="tx1"/>
                </a:solidFill>
                <a:latin typeface="Comic Sans MS"/>
                <a:cs typeface="Comic Sans MS"/>
              </a:rPr>
              <a:t>” (Ellie, aged 29)</a:t>
            </a:r>
          </a:p>
          <a:p>
            <a:pPr algn="ctr"/>
            <a:endParaRPr lang="en-GB" sz="1600" dirty="0" smtClean="0">
              <a:solidFill>
                <a:srgbClr val="292934"/>
              </a:solidFill>
              <a:latin typeface="Comic Sans MS"/>
              <a:cs typeface="Comic Sans MS"/>
            </a:endParaRPr>
          </a:p>
        </p:txBody>
      </p:sp>
      <p:sp>
        <p:nvSpPr>
          <p:cNvPr id="7" name="Rounded Rectangular Callout 6"/>
          <p:cNvSpPr/>
          <p:nvPr/>
        </p:nvSpPr>
        <p:spPr>
          <a:xfrm>
            <a:off x="456154" y="2953648"/>
            <a:ext cx="8229600" cy="1004240"/>
          </a:xfrm>
          <a:prstGeom prst="wedgeRoundRectCallout">
            <a:avLst>
              <a:gd name="adj1" fmla="val 41765"/>
              <a:gd name="adj2" fmla="val 69868"/>
              <a:gd name="adj3" fmla="val 16667"/>
            </a:avLst>
          </a:prstGeom>
          <a:solidFill>
            <a:srgbClr val="FA5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292934"/>
                </a:solidFill>
                <a:latin typeface="Comic Sans MS"/>
                <a:cs typeface="Comic Sans MS"/>
              </a:rPr>
              <a:t>“My </a:t>
            </a:r>
            <a:r>
              <a:rPr lang="en-GB" sz="1400" dirty="0">
                <a:solidFill>
                  <a:srgbClr val="292934"/>
                </a:solidFill>
                <a:latin typeface="Comic Sans MS"/>
                <a:cs typeface="Comic Sans MS"/>
              </a:rPr>
              <a:t>hair needs a bit of a bloody cut… I need to go and get my eyebrows waxed as well. And my bits </a:t>
            </a:r>
            <a:r>
              <a:rPr lang="en-GB" sz="1400" i="1" dirty="0">
                <a:solidFill>
                  <a:srgbClr val="292934"/>
                </a:solidFill>
                <a:latin typeface="Comic Sans MS"/>
                <a:cs typeface="Comic Sans MS"/>
              </a:rPr>
              <a:t>[bikini line]…</a:t>
            </a:r>
            <a:r>
              <a:rPr lang="en-GB" sz="1400" dirty="0">
                <a:solidFill>
                  <a:srgbClr val="292934"/>
                </a:solidFill>
                <a:latin typeface="Comic Sans MS"/>
                <a:cs typeface="Comic Sans MS"/>
              </a:rPr>
              <a:t> In rehab, you can’t do none of </a:t>
            </a:r>
            <a:r>
              <a:rPr lang="en-GB" sz="1400" dirty="0" smtClean="0">
                <a:solidFill>
                  <a:srgbClr val="292934"/>
                </a:solidFill>
                <a:latin typeface="Comic Sans MS"/>
                <a:cs typeface="Comic Sans MS"/>
              </a:rPr>
              <a:t>that.</a:t>
            </a:r>
            <a:r>
              <a:rPr lang="en-GB" sz="1400" dirty="0">
                <a:solidFill>
                  <a:srgbClr val="292934"/>
                </a:solidFill>
                <a:latin typeface="Comic Sans MS"/>
                <a:cs typeface="Comic Sans MS"/>
              </a:rPr>
              <a:t>”(Debbie, aged 28</a:t>
            </a:r>
            <a:r>
              <a:rPr lang="en-GB" sz="1400" dirty="0" smtClean="0">
                <a:solidFill>
                  <a:srgbClr val="292934"/>
                </a:solidFill>
                <a:latin typeface="Comic Sans MS"/>
                <a:cs typeface="Comic Sans MS"/>
              </a:rPr>
              <a:t>)</a:t>
            </a:r>
            <a:endParaRPr lang="en-GB" sz="1600" dirty="0">
              <a:solidFill>
                <a:srgbClr val="292934"/>
              </a:solidFill>
              <a:latin typeface="Comic Sans MS"/>
              <a:cs typeface="Comic Sans MS"/>
            </a:endParaRPr>
          </a:p>
        </p:txBody>
      </p:sp>
    </p:spTree>
    <p:extLst>
      <p:ext uri="{BB962C8B-B14F-4D97-AF65-F5344CB8AC3E}">
        <p14:creationId xmlns:p14="http://schemas.microsoft.com/office/powerpoint/2010/main" xmlns="" val="496404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house</a:t>
            </a:r>
            <a:endParaRPr lang="en-US"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xmlns="" val="1225713424"/>
              </p:ext>
            </p:extLst>
          </p:nvPr>
        </p:nvGraphicFramePr>
        <p:xfrm>
          <a:off x="383372" y="1600200"/>
          <a:ext cx="8303429" cy="2021840"/>
        </p:xfrm>
        <a:graphic>
          <a:graphicData uri="http://schemas.openxmlformats.org/drawingml/2006/table">
            <a:tbl>
              <a:tblPr firstRow="1" bandRow="1">
                <a:tableStyleId>{5940675A-B579-460E-94D1-54222C63F5DA}</a:tableStyleId>
              </a:tblPr>
              <a:tblGrid>
                <a:gridCol w="4188629"/>
                <a:gridCol w="4114800"/>
              </a:tblGrid>
              <a:tr h="370840">
                <a:tc>
                  <a:txBody>
                    <a:bodyPr/>
                    <a:lstStyle/>
                    <a:p>
                      <a:pPr algn="ctr"/>
                      <a:r>
                        <a:rPr lang="en-US" b="1" dirty="0" smtClean="0">
                          <a:solidFill>
                            <a:srgbClr val="FFFFFF"/>
                          </a:solidFill>
                        </a:rPr>
                        <a:t>Men</a:t>
                      </a:r>
                      <a:endParaRPr lang="en-US" b="1" dirty="0">
                        <a:solidFill>
                          <a:srgbClr val="FFFFFF"/>
                        </a:solidFill>
                      </a:endParaRPr>
                    </a:p>
                  </a:txBody>
                  <a:tcPr>
                    <a:solidFill>
                      <a:srgbClr val="3366FF"/>
                    </a:solidFill>
                  </a:tcPr>
                </a:tc>
                <a:tc>
                  <a:txBody>
                    <a:bodyPr/>
                    <a:lstStyle/>
                    <a:p>
                      <a:pPr algn="ctr"/>
                      <a:r>
                        <a:rPr lang="en-US" b="1" dirty="0" smtClean="0"/>
                        <a:t>Women</a:t>
                      </a:r>
                      <a:endParaRPr lang="en-US" b="1" dirty="0">
                        <a:solidFill>
                          <a:schemeClr val="tx1"/>
                        </a:solidFill>
                      </a:endParaRPr>
                    </a:p>
                  </a:txBody>
                  <a:tcPr>
                    <a:solidFill>
                      <a:srgbClr val="FA50FF"/>
                    </a:solidFill>
                  </a:tcPr>
                </a:tc>
              </a:tr>
              <a:tr h="370840">
                <a:tc>
                  <a:txBody>
                    <a:bodyPr/>
                    <a:lstStyle/>
                    <a:p>
                      <a:r>
                        <a:rPr lang="en-US" dirty="0" smtClean="0"/>
                        <a:t>Homelessness</a:t>
                      </a:r>
                      <a:r>
                        <a:rPr lang="en-US" baseline="0" dirty="0" smtClean="0"/>
                        <a:t> (hostels, shelters, rough sleeping, sofa surfing)</a:t>
                      </a:r>
                      <a:endParaRPr lang="en-US" dirty="0">
                        <a:solidFill>
                          <a:schemeClr val="bg1"/>
                        </a:solidFill>
                      </a:endParaRPr>
                    </a:p>
                  </a:txBody>
                  <a:tcPr/>
                </a:tc>
                <a:tc>
                  <a:txBody>
                    <a:bodyPr/>
                    <a:lstStyle/>
                    <a:p>
                      <a:r>
                        <a:rPr lang="en-US" dirty="0" smtClean="0"/>
                        <a:t>More secure accommodation</a:t>
                      </a:r>
                      <a:endParaRPr lang="en-US" dirty="0">
                        <a:solidFill>
                          <a:schemeClr val="tx1"/>
                        </a:solidFill>
                      </a:endParaRPr>
                    </a:p>
                  </a:txBody>
                  <a:tcPr/>
                </a:tc>
              </a:tr>
              <a:tr h="370840">
                <a:tc>
                  <a:txBody>
                    <a:bodyPr/>
                    <a:lstStyle/>
                    <a:p>
                      <a:r>
                        <a:rPr lang="en-US" dirty="0" smtClean="0"/>
                        <a:t>Illicit</a:t>
                      </a:r>
                      <a:r>
                        <a:rPr lang="en-US" baseline="0" dirty="0" smtClean="0"/>
                        <a:t> income</a:t>
                      </a:r>
                      <a:endParaRPr lang="en-US" dirty="0">
                        <a:solidFill>
                          <a:schemeClr val="bg1"/>
                        </a:solidFill>
                      </a:endParaRPr>
                    </a:p>
                  </a:txBody>
                  <a:tcPr/>
                </a:tc>
                <a:tc>
                  <a:txBody>
                    <a:bodyPr/>
                    <a:lstStyle/>
                    <a:p>
                      <a:r>
                        <a:rPr lang="en-US" dirty="0" smtClean="0"/>
                        <a:t>Greater reliance on state benefits,</a:t>
                      </a:r>
                      <a:r>
                        <a:rPr lang="en-US" baseline="0" dirty="0" smtClean="0"/>
                        <a:t> family assistance &amp; prostitution</a:t>
                      </a:r>
                      <a:endParaRPr lang="en-US" dirty="0">
                        <a:solidFill>
                          <a:schemeClr val="tx1"/>
                        </a:solidFill>
                      </a:endParaRPr>
                    </a:p>
                  </a:txBody>
                  <a:tcPr/>
                </a:tc>
              </a:tr>
              <a:tr h="370840">
                <a:tc>
                  <a:txBody>
                    <a:bodyPr/>
                    <a:lstStyle/>
                    <a:p>
                      <a:r>
                        <a:rPr lang="en-US" dirty="0" smtClean="0"/>
                        <a:t>Debts/ lack</a:t>
                      </a:r>
                      <a:r>
                        <a:rPr lang="en-US" baseline="0" dirty="0" smtClean="0"/>
                        <a:t> of budgeting skills</a:t>
                      </a:r>
                      <a:endParaRPr lang="en-US" dirty="0">
                        <a:solidFill>
                          <a:schemeClr val="bg1"/>
                        </a:solidFill>
                      </a:endParaRPr>
                    </a:p>
                  </a:txBody>
                  <a:tcPr/>
                </a:tc>
                <a:tc>
                  <a:txBody>
                    <a:bodyPr/>
                    <a:lstStyle/>
                    <a:p>
                      <a:r>
                        <a:rPr lang="en-US" dirty="0" smtClean="0"/>
                        <a:t>Better at paying bills</a:t>
                      </a:r>
                      <a:endParaRPr lang="en-US" dirty="0">
                        <a:solidFill>
                          <a:schemeClr val="tx1"/>
                        </a:solidFill>
                      </a:endParaRPr>
                    </a:p>
                  </a:txBody>
                  <a:tcPr/>
                </a:tc>
              </a:tr>
            </a:tbl>
          </a:graphicData>
        </a:graphic>
      </p:graphicFrame>
      <p:sp>
        <p:nvSpPr>
          <p:cNvPr id="3" name="Rounded Rectangular Callout 2"/>
          <p:cNvSpPr/>
          <p:nvPr/>
        </p:nvSpPr>
        <p:spPr>
          <a:xfrm>
            <a:off x="457200" y="4194180"/>
            <a:ext cx="8229600" cy="945167"/>
          </a:xfrm>
          <a:prstGeom prst="wedgeRoundRectCallout">
            <a:avLst>
              <a:gd name="adj1" fmla="val 39994"/>
              <a:gd name="adj2" fmla="val 68751"/>
              <a:gd name="adj3" fmla="val 16667"/>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bg1"/>
                </a:solidFill>
                <a:latin typeface="Comic Sans MS"/>
                <a:cs typeface="Comic Sans MS"/>
              </a:rPr>
              <a:t>“</a:t>
            </a:r>
            <a:r>
              <a:rPr lang="en-GB" sz="1400" dirty="0">
                <a:solidFill>
                  <a:schemeClr val="bg1"/>
                </a:solidFill>
                <a:latin typeface="Comic Sans MS"/>
                <a:cs typeface="Comic Sans MS"/>
              </a:rPr>
              <a:t>The threat of homelessness </a:t>
            </a:r>
            <a:r>
              <a:rPr lang="en-GB" sz="1400" i="1" dirty="0">
                <a:solidFill>
                  <a:schemeClr val="bg1"/>
                </a:solidFill>
                <a:latin typeface="Comic Sans MS"/>
                <a:cs typeface="Comic Sans MS"/>
              </a:rPr>
              <a:t>[is a shock]. </a:t>
            </a:r>
            <a:r>
              <a:rPr lang="en-GB" sz="1400" dirty="0">
                <a:solidFill>
                  <a:schemeClr val="bg1"/>
                </a:solidFill>
                <a:latin typeface="Comic Sans MS"/>
                <a:cs typeface="Comic Sans MS"/>
              </a:rPr>
              <a:t>Because my old </a:t>
            </a:r>
            <a:r>
              <a:rPr lang="en-GB" sz="1400" dirty="0" smtClean="0">
                <a:solidFill>
                  <a:schemeClr val="bg1"/>
                </a:solidFill>
                <a:latin typeface="Comic Sans MS"/>
                <a:cs typeface="Comic Sans MS"/>
              </a:rPr>
              <a:t>man… </a:t>
            </a:r>
            <a:r>
              <a:rPr lang="en-GB" sz="1400" dirty="0">
                <a:solidFill>
                  <a:schemeClr val="bg1"/>
                </a:solidFill>
                <a:latin typeface="Comic Sans MS"/>
                <a:cs typeface="Comic Sans MS"/>
              </a:rPr>
              <a:t>said, ‘If you use </a:t>
            </a:r>
            <a:r>
              <a:rPr lang="en-GB" sz="1400" i="1" dirty="0">
                <a:solidFill>
                  <a:schemeClr val="bg1"/>
                </a:solidFill>
                <a:latin typeface="Comic Sans MS"/>
                <a:cs typeface="Comic Sans MS"/>
              </a:rPr>
              <a:t>[drugs]</a:t>
            </a:r>
            <a:r>
              <a:rPr lang="en-GB" sz="1400" dirty="0">
                <a:solidFill>
                  <a:schemeClr val="bg1"/>
                </a:solidFill>
                <a:latin typeface="Comic Sans MS"/>
                <a:cs typeface="Comic Sans MS"/>
              </a:rPr>
              <a:t>, you can’t stay’. And my cousin said it and my brother, so they all sort of said that.” (Neil, aged 30</a:t>
            </a:r>
            <a:r>
              <a:rPr lang="en-GB" sz="1400" dirty="0" smtClean="0">
                <a:solidFill>
                  <a:schemeClr val="bg1"/>
                </a:solidFill>
                <a:latin typeface="Comic Sans MS"/>
                <a:cs typeface="Comic Sans MS"/>
              </a:rPr>
              <a:t>)</a:t>
            </a:r>
            <a:endParaRPr lang="en-GB" sz="1400" dirty="0">
              <a:solidFill>
                <a:schemeClr val="bg1"/>
              </a:solidFill>
              <a:latin typeface="Comic Sans MS"/>
              <a:cs typeface="Comic Sans MS"/>
            </a:endParaRPr>
          </a:p>
        </p:txBody>
      </p:sp>
      <p:sp>
        <p:nvSpPr>
          <p:cNvPr id="6" name="Rounded Rectangular Callout 5"/>
          <p:cNvSpPr/>
          <p:nvPr/>
        </p:nvSpPr>
        <p:spPr>
          <a:xfrm>
            <a:off x="609600" y="5508553"/>
            <a:ext cx="8229600" cy="841790"/>
          </a:xfrm>
          <a:prstGeom prst="wedgeRoundRectCallout">
            <a:avLst>
              <a:gd name="adj1" fmla="val -40736"/>
              <a:gd name="adj2" fmla="val 83747"/>
              <a:gd name="adj3" fmla="val 16667"/>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latin typeface="Comic Sans MS"/>
                <a:cs typeface="Comic Sans MS"/>
              </a:rPr>
              <a:t>“I do worry what’ll happen when I get out of here </a:t>
            </a:r>
            <a:r>
              <a:rPr lang="en-GB" sz="1400" i="1" dirty="0">
                <a:solidFill>
                  <a:schemeClr val="bg1"/>
                </a:solidFill>
                <a:latin typeface="Comic Sans MS"/>
                <a:cs typeface="Comic Sans MS"/>
              </a:rPr>
              <a:t>[residential treatment]</a:t>
            </a:r>
            <a:r>
              <a:rPr lang="en-GB" sz="1400" dirty="0">
                <a:solidFill>
                  <a:schemeClr val="bg1"/>
                </a:solidFill>
                <a:latin typeface="Comic Sans MS"/>
                <a:cs typeface="Comic Sans MS"/>
              </a:rPr>
              <a:t>, ‘</a:t>
            </a:r>
            <a:r>
              <a:rPr lang="en-GB" sz="1400" dirty="0" err="1">
                <a:solidFill>
                  <a:schemeClr val="bg1"/>
                </a:solidFill>
                <a:latin typeface="Comic Sans MS"/>
                <a:cs typeface="Comic Sans MS"/>
              </a:rPr>
              <a:t>cos</a:t>
            </a:r>
            <a:r>
              <a:rPr lang="en-GB" sz="1400" dirty="0">
                <a:solidFill>
                  <a:schemeClr val="bg1"/>
                </a:solidFill>
                <a:latin typeface="Comic Sans MS"/>
                <a:cs typeface="Comic Sans MS"/>
              </a:rPr>
              <a:t> I can’t budget </a:t>
            </a:r>
            <a:r>
              <a:rPr lang="en-GB" sz="1400" dirty="0" smtClean="0">
                <a:solidFill>
                  <a:schemeClr val="bg1"/>
                </a:solidFill>
                <a:latin typeface="Comic Sans MS"/>
                <a:cs typeface="Comic Sans MS"/>
              </a:rPr>
              <a:t>&amp; </a:t>
            </a:r>
            <a:r>
              <a:rPr lang="en-GB" sz="1400" dirty="0">
                <a:solidFill>
                  <a:schemeClr val="bg1"/>
                </a:solidFill>
                <a:latin typeface="Comic Sans MS"/>
                <a:cs typeface="Comic Sans MS"/>
              </a:rPr>
              <a:t>things like that”. (Nathan, aged 37)</a:t>
            </a:r>
          </a:p>
        </p:txBody>
      </p:sp>
    </p:spTree>
    <p:extLst>
      <p:ext uri="{BB962C8B-B14F-4D97-AF65-F5344CB8AC3E}">
        <p14:creationId xmlns:p14="http://schemas.microsoft.com/office/powerpoint/2010/main" xmlns="" val="38936785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5" name="Content Placeholder 4"/>
          <p:cNvSpPr>
            <a:spLocks noGrp="1"/>
          </p:cNvSpPr>
          <p:nvPr>
            <p:ph idx="1"/>
          </p:nvPr>
        </p:nvSpPr>
        <p:spPr>
          <a:xfrm>
            <a:off x="575330" y="1524000"/>
            <a:ext cx="7944795" cy="2481385"/>
          </a:xfrm>
        </p:spPr>
        <p:txBody>
          <a:bodyPr>
            <a:normAutofit lnSpcReduction="10000"/>
          </a:bodyPr>
          <a:lstStyle/>
          <a:p>
            <a:pPr marL="182880" lvl="1"/>
            <a:r>
              <a:rPr lang="en-US" sz="1800" dirty="0" smtClean="0"/>
              <a:t>Focus on heroin users</a:t>
            </a:r>
          </a:p>
          <a:p>
            <a:pPr marL="182880" lvl="1"/>
            <a:r>
              <a:rPr lang="en-US" sz="1800" dirty="0" smtClean="0"/>
              <a:t>Have not reviewed </a:t>
            </a:r>
            <a:r>
              <a:rPr lang="en-US" sz="1800" dirty="0"/>
              <a:t>all possible challenges people experience in </a:t>
            </a:r>
            <a:r>
              <a:rPr lang="en-US" sz="1800" dirty="0" smtClean="0"/>
              <a:t>recovery</a:t>
            </a:r>
          </a:p>
          <a:p>
            <a:pPr marL="182880" lvl="1"/>
            <a:r>
              <a:rPr lang="en-GB" sz="1800" dirty="0"/>
              <a:t>D</a:t>
            </a:r>
            <a:r>
              <a:rPr lang="en-GB" sz="1800" dirty="0" smtClean="0"/>
              <a:t>ata </a:t>
            </a:r>
            <a:r>
              <a:rPr lang="en-GB" sz="1800" dirty="0"/>
              <a:t>may not fully capture the views </a:t>
            </a:r>
            <a:r>
              <a:rPr lang="en-GB" sz="1800" dirty="0" smtClean="0"/>
              <a:t>&amp; </a:t>
            </a:r>
            <a:r>
              <a:rPr lang="en-GB" sz="1800" dirty="0"/>
              <a:t>experiences of heroin users who have never received formal </a:t>
            </a:r>
            <a:r>
              <a:rPr lang="en-GB" sz="1800" dirty="0" smtClean="0"/>
              <a:t>treatment </a:t>
            </a:r>
          </a:p>
          <a:p>
            <a:pPr marL="182880" lvl="1"/>
            <a:r>
              <a:rPr lang="en-GB" sz="1800" dirty="0" smtClean="0"/>
              <a:t>Do not report on the barriers to accessing services</a:t>
            </a:r>
            <a:endParaRPr lang="en-US" sz="1800" dirty="0"/>
          </a:p>
          <a:p>
            <a:r>
              <a:rPr lang="en-US" sz="1800" dirty="0" smtClean="0"/>
              <a:t>Do not claim statistically significant differences between women &amp; men</a:t>
            </a:r>
          </a:p>
          <a:p>
            <a:pPr marL="182880" lvl="1"/>
            <a:r>
              <a:rPr lang="en-US" sz="1800" dirty="0" smtClean="0">
                <a:solidFill>
                  <a:srgbClr val="292934"/>
                </a:solidFill>
              </a:rPr>
              <a:t>Women </a:t>
            </a:r>
            <a:r>
              <a:rPr lang="en-US" sz="1800" dirty="0">
                <a:solidFill>
                  <a:srgbClr val="292934"/>
                </a:solidFill>
              </a:rPr>
              <a:t>&amp; men encounter many of the same </a:t>
            </a:r>
            <a:r>
              <a:rPr lang="en-US" sz="1800" dirty="0" smtClean="0">
                <a:solidFill>
                  <a:srgbClr val="292934"/>
                </a:solidFill>
              </a:rPr>
              <a:t>challenges</a:t>
            </a:r>
            <a:endParaRPr lang="en-US" sz="1800" dirty="0">
              <a:solidFill>
                <a:srgbClr val="292934"/>
              </a:solidFill>
            </a:endParaRPr>
          </a:p>
          <a:p>
            <a:r>
              <a:rPr lang="en-US" sz="1800" dirty="0" smtClean="0"/>
              <a:t>Also, women </a:t>
            </a:r>
            <a:r>
              <a:rPr lang="en-US" sz="1800" dirty="0"/>
              <a:t>have different experiences from each </a:t>
            </a:r>
            <a:r>
              <a:rPr lang="en-US" sz="1800" dirty="0" smtClean="0"/>
              <a:t>other</a:t>
            </a:r>
            <a:endParaRPr lang="en-US" sz="1800" dirty="0"/>
          </a:p>
        </p:txBody>
      </p:sp>
      <p:pic>
        <p:nvPicPr>
          <p:cNvPr id="6" name="Picture 5"/>
          <p:cNvPicPr>
            <a:picLocks noChangeAspect="1"/>
          </p:cNvPicPr>
          <p:nvPr/>
        </p:nvPicPr>
        <p:blipFill>
          <a:blip r:embed="rId3" cstate="print"/>
          <a:stretch>
            <a:fillRect/>
          </a:stretch>
        </p:blipFill>
        <p:spPr>
          <a:xfrm>
            <a:off x="6614160" y="4321036"/>
            <a:ext cx="2072640" cy="2072640"/>
          </a:xfrm>
          <a:prstGeom prst="rect">
            <a:avLst/>
          </a:prstGeom>
        </p:spPr>
      </p:pic>
      <p:sp>
        <p:nvSpPr>
          <p:cNvPr id="3" name="TextBox 2"/>
          <p:cNvSpPr txBox="1"/>
          <p:nvPr/>
        </p:nvSpPr>
        <p:spPr>
          <a:xfrm>
            <a:off x="715347" y="4005385"/>
            <a:ext cx="5772092" cy="923330"/>
          </a:xfrm>
          <a:prstGeom prst="rect">
            <a:avLst/>
          </a:prstGeom>
          <a:noFill/>
        </p:spPr>
        <p:txBody>
          <a:bodyPr wrap="square" rtlCol="0">
            <a:spAutoFit/>
          </a:bodyPr>
          <a:lstStyle/>
          <a:p>
            <a:r>
              <a:rPr lang="en-US" b="1" dirty="0"/>
              <a:t>However, our data still highlight </a:t>
            </a:r>
            <a:r>
              <a:rPr lang="en-US" b="1" dirty="0" smtClean="0"/>
              <a:t>gender </a:t>
            </a:r>
            <a:r>
              <a:rPr lang="en-US" b="1" dirty="0"/>
              <a:t>differences </a:t>
            </a:r>
            <a:r>
              <a:rPr lang="en-US" b="1" dirty="0" smtClean="0"/>
              <a:t>that require consideration </a:t>
            </a:r>
            <a:r>
              <a:rPr lang="en-US" b="1" dirty="0"/>
              <a:t>in terms of service </a:t>
            </a:r>
            <a:r>
              <a:rPr lang="en-US" b="1" dirty="0" smtClean="0"/>
              <a:t>delivery</a:t>
            </a:r>
            <a:endParaRPr lang="en-US" b="1" dirty="0"/>
          </a:p>
        </p:txBody>
      </p:sp>
    </p:spTree>
    <p:extLst>
      <p:ext uri="{BB962C8B-B14F-4D97-AF65-F5344CB8AC3E}">
        <p14:creationId xmlns:p14="http://schemas.microsoft.com/office/powerpoint/2010/main" xmlns="" val="26184932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799" y="644985"/>
            <a:ext cx="7772400" cy="685296"/>
          </a:xfrm>
        </p:spPr>
        <p:txBody>
          <a:bodyPr>
            <a:normAutofit/>
          </a:bodyPr>
          <a:lstStyle/>
          <a:p>
            <a:r>
              <a:rPr lang="en-GB" sz="3600" dirty="0"/>
              <a:t>DORIS</a:t>
            </a:r>
          </a:p>
        </p:txBody>
      </p:sp>
      <p:sp>
        <p:nvSpPr>
          <p:cNvPr id="96259" name="Rectangle 3"/>
          <p:cNvSpPr>
            <a:spLocks noGrp="1" noChangeArrowheads="1"/>
          </p:cNvSpPr>
          <p:nvPr>
            <p:ph type="body" sz="half" idx="1"/>
          </p:nvPr>
        </p:nvSpPr>
        <p:spPr>
          <a:xfrm>
            <a:off x="685799" y="1669514"/>
            <a:ext cx="8042449" cy="4489450"/>
          </a:xfrm>
        </p:spPr>
        <p:txBody>
          <a:bodyPr/>
          <a:lstStyle/>
          <a:p>
            <a:pPr marL="290513" indent="-290513"/>
            <a:r>
              <a:rPr lang="en-GB" sz="2400" dirty="0"/>
              <a:t>1,033 individuals beginning a new episode of drug </a:t>
            </a:r>
            <a:r>
              <a:rPr lang="en-GB" sz="2400" dirty="0" smtClean="0"/>
              <a:t>treatment </a:t>
            </a:r>
            <a:r>
              <a:rPr lang="en-GB" sz="2400" b="1" dirty="0" smtClean="0"/>
              <a:t>in 2001/02</a:t>
            </a:r>
            <a:endParaRPr lang="en-GB" sz="2400" b="1" dirty="0"/>
          </a:p>
          <a:p>
            <a:pPr marL="785813" lvl="1" indent="-304800"/>
            <a:r>
              <a:rPr lang="en-GB" sz="2400" dirty="0"/>
              <a:t>715 (69%) male</a:t>
            </a:r>
          </a:p>
          <a:p>
            <a:pPr marL="785813" lvl="1" indent="-304800"/>
            <a:r>
              <a:rPr lang="en-GB" sz="2400" dirty="0"/>
              <a:t>318 (31%) female</a:t>
            </a:r>
          </a:p>
          <a:p>
            <a:pPr marL="290513" indent="-290513"/>
            <a:r>
              <a:rPr lang="en-GB" sz="2400" dirty="0"/>
              <a:t>Recruited from 33 agencies in rural, urban &amp; inner-city Scotland</a:t>
            </a:r>
          </a:p>
          <a:p>
            <a:pPr marL="290513" indent="-290513"/>
            <a:r>
              <a:rPr lang="en-GB" sz="2400" dirty="0"/>
              <a:t>Structured questionnaire to collect data on drug use &amp; more general life issues</a:t>
            </a:r>
          </a:p>
          <a:p>
            <a:pPr marL="290513" indent="-290513" algn="just"/>
            <a:r>
              <a:rPr lang="en-GB" sz="2000" b="1" dirty="0">
                <a:cs typeface="Times New Roman" charset="0"/>
              </a:rPr>
              <a:t>Neale, J. (2004) 'Gender and illicit drug use', </a:t>
            </a:r>
            <a:r>
              <a:rPr lang="en-GB" sz="2000" b="1" i="1" dirty="0">
                <a:cs typeface="Times New Roman" charset="0"/>
              </a:rPr>
              <a:t>The British Journal of Social Work </a:t>
            </a:r>
            <a:r>
              <a:rPr lang="en-GB" sz="2000" b="1" dirty="0">
                <a:cs typeface="Times New Roman" charset="0"/>
              </a:rPr>
              <a:t>34, 851-870.</a:t>
            </a:r>
          </a:p>
          <a:p>
            <a:pPr marL="290513" indent="-290513"/>
            <a:endParaRPr lang="en-GB" sz="2400" dirty="0"/>
          </a:p>
        </p:txBody>
      </p:sp>
    </p:spTree>
    <p:extLst>
      <p:ext uri="{BB962C8B-B14F-4D97-AF65-F5344CB8AC3E}">
        <p14:creationId xmlns:p14="http://schemas.microsoft.com/office/powerpoint/2010/main" xmlns="" val="135397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6259">
                                            <p:txEl>
                                              <p:pRg st="5" end="5"/>
                                            </p:txEl>
                                          </p:spTgt>
                                        </p:tgtEl>
                                        <p:attrNameLst>
                                          <p:attrName>style.visibility</p:attrName>
                                        </p:attrNameLst>
                                      </p:cBhvr>
                                      <p:to>
                                        <p:strVal val="visible"/>
                                      </p:to>
                                    </p:set>
                                    <p:animEffect transition="in" filter="checkerboard(across)">
                                      <p:cBhvr>
                                        <p:cTn id="7" dur="500"/>
                                        <p:tgtEl>
                                          <p:spTgt spid="962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762000" y="688975"/>
            <a:ext cx="7772400" cy="685800"/>
          </a:xfrm>
        </p:spPr>
        <p:txBody>
          <a:bodyPr>
            <a:noAutofit/>
          </a:bodyPr>
          <a:lstStyle/>
          <a:p>
            <a:r>
              <a:rPr lang="en-GB" dirty="0" smtClean="0"/>
              <a:t>DORIS: Personal relationships</a:t>
            </a:r>
            <a:endParaRPr lang="en-GB" dirty="0"/>
          </a:p>
        </p:txBody>
      </p:sp>
      <p:graphicFrame>
        <p:nvGraphicFramePr>
          <p:cNvPr id="101430" name="Group 54"/>
          <p:cNvGraphicFramePr>
            <a:graphicFrameLocks noGrp="1"/>
          </p:cNvGraphicFramePr>
          <p:nvPr>
            <p:ph type="tbl" idx="1"/>
            <p:extLst>
              <p:ext uri="{D42A27DB-BD31-4B8C-83A1-F6EECF244321}">
                <p14:modId xmlns:p14="http://schemas.microsoft.com/office/powerpoint/2010/main" xmlns="" val="3968268700"/>
              </p:ext>
            </p:extLst>
          </p:nvPr>
        </p:nvGraphicFramePr>
        <p:xfrm>
          <a:off x="600739" y="2096198"/>
          <a:ext cx="7772400" cy="2822575"/>
        </p:xfrm>
        <a:graphic>
          <a:graphicData uri="http://schemas.openxmlformats.org/drawingml/2006/table">
            <a:tbl>
              <a:tblPr/>
              <a:tblGrid>
                <a:gridCol w="4899025"/>
                <a:gridCol w="1595438"/>
                <a:gridCol w="1277937"/>
              </a:tblGrid>
              <a:tr h="647307">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a typeface="Tahoma" charset="0"/>
                        <a:cs typeface="Tahoma" charset="0"/>
                      </a:endParaRP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808080"/>
                      </a:solidFill>
                      <a:prstDash val="solid"/>
                      <a:miter lim="800000"/>
                      <a:headEnd type="none" w="med" len="med"/>
                      <a:tailEnd type="none" w="med" len="med"/>
                    </a:lnT>
                    <a:lnB w="12700" cap="flat" cmpd="sng" algn="ctr">
                      <a:solidFill>
                        <a:srgbClr val="80808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Tahoma" charset="0"/>
                        </a:rPr>
                        <a:t>Males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Tahoma" charset="0"/>
                        </a:rPr>
                        <a:t>(n=715)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Tahoma" charset="0"/>
                        </a:rPr>
                        <a:t>% yes</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808080"/>
                      </a:solidFill>
                      <a:prstDash val="solid"/>
                      <a:miter lim="800000"/>
                      <a:headEnd type="none" w="med" len="med"/>
                      <a:tailEnd type="none" w="med" len="med"/>
                    </a:lnT>
                    <a:lnB w="12700" cap="flat" cmpd="sng" algn="ctr">
                      <a:solidFill>
                        <a:srgbClr val="80808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Tahoma" charset="0"/>
                        </a:rPr>
                        <a:t>Females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Tahoma" charset="0"/>
                        </a:rPr>
                        <a:t>(n=318)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Tahoma" charset="0"/>
                        </a:rPr>
                        <a:t>% yes</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808080"/>
                      </a:solidFill>
                      <a:prstDash val="solid"/>
                      <a:miter lim="800000"/>
                      <a:headEnd type="none" w="med" len="med"/>
                      <a:tailEnd type="none" w="med" len="med"/>
                    </a:lnT>
                    <a:lnB w="12700" cap="flat" cmpd="sng" algn="ctr">
                      <a:solidFill>
                        <a:srgbClr val="80808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r>
              <a:tr h="4667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ahoma" charset="0"/>
                          <a:cs typeface="Tahoma" charset="0"/>
                        </a:rPr>
                        <a:t>Physical abuse by relative or family friend***</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80808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Tahoma" charset="0"/>
                        </a:rPr>
                        <a:t>16</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80808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1" u="sng" strike="noStrike" cap="none" normalizeH="0" baseline="0">
                          <a:ln>
                            <a:noFill/>
                          </a:ln>
                          <a:solidFill>
                            <a:schemeClr val="tx1"/>
                          </a:solidFill>
                          <a:effectLst/>
                          <a:latin typeface="Arial" charset="0"/>
                          <a:ea typeface="ＭＳ Ｐゴシック" charset="0"/>
                          <a:cs typeface="Tahoma" charset="0"/>
                        </a:rPr>
                        <a:t>27</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80808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r>
              <a:tr h="4572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ahoma" charset="0"/>
                          <a:cs typeface="Tahoma" charset="0"/>
                        </a:rPr>
                        <a:t>Sexual abuse by relative or family friend***</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Tahoma" charset="0"/>
                        </a:rPr>
                        <a:t>7</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1" u="sng" strike="noStrike" cap="none" normalizeH="0" baseline="0">
                          <a:ln>
                            <a:noFill/>
                          </a:ln>
                          <a:solidFill>
                            <a:schemeClr val="tx1"/>
                          </a:solidFill>
                          <a:effectLst/>
                          <a:latin typeface="Arial" charset="0"/>
                          <a:ea typeface="ＭＳ Ｐゴシック" charset="0"/>
                          <a:cs typeface="Tahoma" charset="0"/>
                        </a:rPr>
                        <a:t>25</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r>
              <a:tr h="492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ahoma" charset="0"/>
                          <a:cs typeface="Tahoma" charset="0"/>
                        </a:rPr>
                        <a:t>Physical abuse by a partner***</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Tahoma" charset="0"/>
                        </a:rPr>
                        <a:t>10</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1" u="sng" strike="noStrike" cap="none" normalizeH="0" baseline="0">
                          <a:ln>
                            <a:noFill/>
                          </a:ln>
                          <a:solidFill>
                            <a:schemeClr val="tx1"/>
                          </a:solidFill>
                          <a:effectLst/>
                          <a:latin typeface="Arial" charset="0"/>
                          <a:ea typeface="ＭＳ Ｐゴシック" charset="0"/>
                          <a:cs typeface="Tahoma" charset="0"/>
                        </a:rPr>
                        <a:t>51</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r>
              <a:tr h="492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ahoma" charset="0"/>
                          <a:cs typeface="Tahoma" charset="0"/>
                        </a:rPr>
                        <a:t>Sexual abuse by a partner***</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Tahoma" charset="0"/>
                        </a:rPr>
                        <a:t>-</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1" u="sng" strike="noStrike" cap="none" normalizeH="0" baseline="0" dirty="0">
                          <a:ln>
                            <a:noFill/>
                          </a:ln>
                          <a:solidFill>
                            <a:schemeClr val="tx1"/>
                          </a:solidFill>
                          <a:effectLst/>
                          <a:latin typeface="Arial" charset="0"/>
                          <a:ea typeface="ＭＳ Ｐゴシック" charset="0"/>
                          <a:cs typeface="Tahoma" charset="0"/>
                        </a:rPr>
                        <a:t>15</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r>
            </a:tbl>
          </a:graphicData>
        </a:graphic>
      </p:graphicFrame>
      <p:sp>
        <p:nvSpPr>
          <p:cNvPr id="101413" name="Text Box 37"/>
          <p:cNvSpPr txBox="1">
            <a:spLocks noChangeArrowheads="1"/>
          </p:cNvSpPr>
          <p:nvPr/>
        </p:nvSpPr>
        <p:spPr bwMode="auto">
          <a:xfrm>
            <a:off x="600739" y="5189275"/>
            <a:ext cx="684053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GB" sz="1600">
                <a:latin typeface="Tahoma" charset="0"/>
                <a:cs typeface="Times New Roman" charset="0"/>
              </a:rPr>
              <a:t>*p&lt;0.05; **p&lt;0.01; ***p&lt;0.001</a:t>
            </a:r>
          </a:p>
        </p:txBody>
      </p:sp>
    </p:spTree>
    <p:extLst>
      <p:ext uri="{BB962C8B-B14F-4D97-AF65-F5344CB8AC3E}">
        <p14:creationId xmlns:p14="http://schemas.microsoft.com/office/powerpoint/2010/main" xmlns="" val="5395378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745762"/>
            <a:ext cx="7772400" cy="863283"/>
          </a:xfrm>
        </p:spPr>
        <p:txBody>
          <a:bodyPr>
            <a:normAutofit/>
          </a:bodyPr>
          <a:lstStyle/>
          <a:p>
            <a:r>
              <a:rPr lang="en-GB" dirty="0" smtClean="0"/>
              <a:t>DORIS: Health</a:t>
            </a:r>
            <a:endParaRPr lang="en-GB" dirty="0"/>
          </a:p>
        </p:txBody>
      </p:sp>
      <p:graphicFrame>
        <p:nvGraphicFramePr>
          <p:cNvPr id="100390" name="Group 38"/>
          <p:cNvGraphicFramePr>
            <a:graphicFrameLocks noGrp="1"/>
          </p:cNvGraphicFramePr>
          <p:nvPr>
            <p:ph type="tbl" idx="1"/>
            <p:extLst>
              <p:ext uri="{D42A27DB-BD31-4B8C-83A1-F6EECF244321}">
                <p14:modId xmlns:p14="http://schemas.microsoft.com/office/powerpoint/2010/main" xmlns="" val="276599187"/>
              </p:ext>
            </p:extLst>
          </p:nvPr>
        </p:nvGraphicFramePr>
        <p:xfrm>
          <a:off x="685800" y="2156666"/>
          <a:ext cx="7772400" cy="1949132"/>
        </p:xfrm>
        <a:graphic>
          <a:graphicData uri="http://schemas.openxmlformats.org/drawingml/2006/table">
            <a:tbl>
              <a:tblPr/>
              <a:tblGrid>
                <a:gridCol w="4899025"/>
                <a:gridCol w="1595438"/>
                <a:gridCol w="1277937"/>
              </a:tblGrid>
              <a:tr h="1008641">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dirty="0">
                        <a:ln>
                          <a:noFill/>
                        </a:ln>
                        <a:solidFill>
                          <a:schemeClr val="tx1"/>
                        </a:solidFill>
                        <a:effectLst/>
                        <a:latin typeface="Arial" charset="0"/>
                        <a:ea typeface="Tahoma" charset="0"/>
                        <a:cs typeface="Tahoma" charset="0"/>
                      </a:endParaRP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808080"/>
                      </a:solidFill>
                      <a:prstDash val="solid"/>
                      <a:miter lim="800000"/>
                      <a:headEnd type="none" w="med" len="med"/>
                      <a:tailEnd type="none" w="med" len="med"/>
                    </a:lnT>
                    <a:lnB w="12700" cap="flat" cmpd="sng" algn="ctr">
                      <a:solidFill>
                        <a:srgbClr val="80808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Tahoma" charset="0"/>
                        </a:rPr>
                        <a:t>Males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Tahoma" charset="0"/>
                        </a:rPr>
                        <a:t>(n=715)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Tahoma" charset="0"/>
                        </a:rPr>
                        <a:t>% yes</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808080"/>
                      </a:solidFill>
                      <a:prstDash val="solid"/>
                      <a:miter lim="800000"/>
                      <a:headEnd type="none" w="med" len="med"/>
                      <a:tailEnd type="none" w="med" len="med"/>
                    </a:lnT>
                    <a:lnB w="12700" cap="flat" cmpd="sng" algn="ctr">
                      <a:solidFill>
                        <a:srgbClr val="80808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Tahoma" charset="0"/>
                        </a:rPr>
                        <a:t>Females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Tahoma" charset="0"/>
                        </a:rPr>
                        <a:t>(n=318)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Tahoma" charset="0"/>
                        </a:rPr>
                        <a:t>% yes</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808080"/>
                      </a:solidFill>
                      <a:prstDash val="solid"/>
                      <a:miter lim="800000"/>
                      <a:headEnd type="none" w="med" len="med"/>
                      <a:tailEnd type="none" w="med" len="med"/>
                    </a:lnT>
                    <a:lnB w="12700" cap="flat" cmpd="sng" algn="ctr">
                      <a:solidFill>
                        <a:srgbClr val="80808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r>
              <a:tr h="4694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Tahoma" charset="0"/>
                          <a:cs typeface="Tahoma" charset="0"/>
                        </a:rPr>
                        <a:t>Ever attempted suicide***</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80808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Tahoma" charset="0"/>
                        </a:rPr>
                        <a:t>28</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80808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1" u="sng" strike="noStrike" cap="none" normalizeH="0" baseline="0">
                          <a:ln>
                            <a:noFill/>
                          </a:ln>
                          <a:solidFill>
                            <a:schemeClr val="tx1"/>
                          </a:solidFill>
                          <a:effectLst/>
                          <a:latin typeface="Arial" charset="0"/>
                          <a:ea typeface="ＭＳ Ｐゴシック" charset="0"/>
                          <a:cs typeface="Tahoma" charset="0"/>
                        </a:rPr>
                        <a:t>49</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80808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r>
              <a:tr h="47100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Tahoma" charset="0"/>
                          <a:cs typeface="Tahoma" charset="0"/>
                        </a:rPr>
                        <a:t>Ever deliberately self-harmed***</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25400" cap="flat" cmpd="sng" algn="ctr">
                      <a:solidFill>
                        <a:srgbClr val="80808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Tahoma" charset="0"/>
                        </a:rPr>
                        <a:t>20</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25400" cap="flat" cmpd="sng" algn="ctr">
                      <a:solidFill>
                        <a:srgbClr val="80808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1" u="sng" strike="noStrike" cap="none" normalizeH="0" baseline="0" dirty="0">
                          <a:ln>
                            <a:noFill/>
                          </a:ln>
                          <a:solidFill>
                            <a:schemeClr val="tx1"/>
                          </a:solidFill>
                          <a:effectLst/>
                          <a:latin typeface="Arial" charset="0"/>
                          <a:ea typeface="ＭＳ Ｐゴシック" charset="0"/>
                          <a:cs typeface="Tahoma" charset="0"/>
                        </a:rPr>
                        <a:t>38</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25400" cap="flat" cmpd="sng" algn="ctr">
                      <a:solidFill>
                        <a:srgbClr val="80808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r>
            </a:tbl>
          </a:graphicData>
        </a:graphic>
      </p:graphicFrame>
      <p:sp>
        <p:nvSpPr>
          <p:cNvPr id="100389" name="Text Box 37"/>
          <p:cNvSpPr txBox="1">
            <a:spLocks noChangeArrowheads="1"/>
          </p:cNvSpPr>
          <p:nvPr/>
        </p:nvSpPr>
        <p:spPr bwMode="auto">
          <a:xfrm>
            <a:off x="867219" y="4478536"/>
            <a:ext cx="684053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GB" sz="1600" dirty="0">
                <a:latin typeface="Tahoma" charset="0"/>
                <a:cs typeface="Times New Roman" charset="0"/>
              </a:rPr>
              <a:t>*p&lt;0.05; **p&lt;0.01; ***p&lt;0.001</a:t>
            </a:r>
          </a:p>
        </p:txBody>
      </p:sp>
    </p:spTree>
    <p:extLst>
      <p:ext uri="{BB962C8B-B14F-4D97-AF65-F5344CB8AC3E}">
        <p14:creationId xmlns:p14="http://schemas.microsoft.com/office/powerpoint/2010/main" xmlns="" val="42890870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688975"/>
            <a:ext cx="7772400" cy="685800"/>
          </a:xfrm>
        </p:spPr>
        <p:txBody>
          <a:bodyPr>
            <a:noAutofit/>
          </a:bodyPr>
          <a:lstStyle/>
          <a:p>
            <a:r>
              <a:rPr lang="en-GB" dirty="0" smtClean="0"/>
              <a:t>DORIS Housing</a:t>
            </a:r>
            <a:endParaRPr lang="en-GB" dirty="0"/>
          </a:p>
        </p:txBody>
      </p:sp>
      <p:graphicFrame>
        <p:nvGraphicFramePr>
          <p:cNvPr id="99367" name="Group 39"/>
          <p:cNvGraphicFramePr>
            <a:graphicFrameLocks noGrp="1"/>
          </p:cNvGraphicFramePr>
          <p:nvPr>
            <p:ph type="tbl" idx="1"/>
            <p:extLst>
              <p:ext uri="{D42A27DB-BD31-4B8C-83A1-F6EECF244321}">
                <p14:modId xmlns:p14="http://schemas.microsoft.com/office/powerpoint/2010/main" xmlns="" val="2093852168"/>
              </p:ext>
            </p:extLst>
          </p:nvPr>
        </p:nvGraphicFramePr>
        <p:xfrm>
          <a:off x="685800" y="2012162"/>
          <a:ext cx="7772400" cy="2066926"/>
        </p:xfrm>
        <a:graphic>
          <a:graphicData uri="http://schemas.openxmlformats.org/drawingml/2006/table">
            <a:tbl>
              <a:tblPr/>
              <a:tblGrid>
                <a:gridCol w="4899025"/>
                <a:gridCol w="1595438"/>
                <a:gridCol w="1277937"/>
              </a:tblGrid>
              <a:tr h="105727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dirty="0">
                        <a:ln>
                          <a:noFill/>
                        </a:ln>
                        <a:solidFill>
                          <a:schemeClr val="tx1"/>
                        </a:solidFill>
                        <a:effectLst/>
                        <a:latin typeface="Arial" charset="0"/>
                        <a:ea typeface="Tahoma" charset="0"/>
                        <a:cs typeface="Tahoma" charset="0"/>
                      </a:endParaRP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808080"/>
                      </a:solidFill>
                      <a:prstDash val="solid"/>
                      <a:miter lim="800000"/>
                      <a:headEnd type="none" w="med" len="med"/>
                      <a:tailEnd type="none" w="med" len="med"/>
                    </a:lnT>
                    <a:lnB w="12700" cap="flat" cmpd="sng" algn="ctr">
                      <a:solidFill>
                        <a:srgbClr val="808080"/>
                      </a:solidFill>
                      <a:prstDash val="solid"/>
                      <a:miter lim="800000"/>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Tahoma" charset="0"/>
                        </a:rPr>
                        <a:t>Males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Tahoma" charset="0"/>
                        </a:rPr>
                        <a:t>(n=715)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Tahoma" charset="0"/>
                        </a:rPr>
                        <a:t>% yes</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808080"/>
                      </a:solidFill>
                      <a:prstDash val="solid"/>
                      <a:miter lim="800000"/>
                      <a:headEnd type="none" w="med" len="med"/>
                      <a:tailEnd type="none" w="med" len="med"/>
                    </a:lnT>
                    <a:lnB w="12700" cap="flat" cmpd="sng" algn="ctr">
                      <a:solidFill>
                        <a:srgbClr val="808080"/>
                      </a:solidFill>
                      <a:prstDash val="solid"/>
                      <a:miter lim="800000"/>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Tahoma" charset="0"/>
                        </a:rPr>
                        <a:t>Females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Tahoma" charset="0"/>
                        </a:rPr>
                        <a:t>(n=318)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Tahoma" charset="0"/>
                        </a:rPr>
                        <a:t>% yes</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808080"/>
                      </a:solidFill>
                      <a:prstDash val="solid"/>
                      <a:miter lim="800000"/>
                      <a:headEnd type="none" w="med" len="med"/>
                      <a:tailEnd type="none" w="med" len="med"/>
                    </a:lnT>
                    <a:lnB w="12700" cap="flat" cmpd="sng" algn="ctr">
                      <a:solidFill>
                        <a:srgbClr val="808080"/>
                      </a:solidFill>
                      <a:prstDash val="solid"/>
                      <a:miter lim="800000"/>
                      <a:headEnd type="none" w="med" len="med"/>
                      <a:tailEnd type="none" w="med" len="med"/>
                    </a:lnB>
                    <a:lnTlToBr>
                      <a:noFill/>
                    </a:lnTlToBr>
                    <a:lnBlToTr>
                      <a:noFill/>
                    </a:lnBlToTr>
                    <a:blipFill dpi="0" rotWithShape="1">
                      <a:blip r:embed="rId2"/>
                      <a:srcRect/>
                      <a:tile tx="0" ty="0" sx="100000" sy="100000" flip="none" algn="tl"/>
                    </a:blipFill>
                  </a:tcPr>
                </a:tc>
              </a:tr>
              <a:tr h="493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Tahoma" charset="0"/>
                          <a:cs typeface="Tahoma" charset="0"/>
                        </a:rPr>
                        <a:t>Lived in hostel or shelter in last 6 months</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80808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Tahoma" charset="0"/>
                        </a:rPr>
                        <a:t>16</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80808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Tahoma" charset="0"/>
                        </a:rPr>
                        <a:t>16</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80808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2"/>
                      <a:srcRect/>
                      <a:tile tx="0" ty="0" sx="100000" sy="100000" flip="none" algn="tl"/>
                    </a:blipFill>
                  </a:tcPr>
                </a:tc>
              </a:tr>
              <a:tr h="5159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ahoma" charset="0"/>
                          <a:cs typeface="Tahoma" charset="0"/>
                        </a:rPr>
                        <a:t>Slept rough in last 6 months***</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1" u="sng" strike="noStrike" cap="none" normalizeH="0" baseline="0">
                          <a:ln>
                            <a:noFill/>
                          </a:ln>
                          <a:solidFill>
                            <a:schemeClr val="tx1"/>
                          </a:solidFill>
                          <a:effectLst/>
                          <a:latin typeface="Arial" charset="0"/>
                          <a:ea typeface="ＭＳ Ｐゴシック" charset="0"/>
                          <a:cs typeface="Tahoma" charset="0"/>
                        </a:rPr>
                        <a:t>18</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Tahoma" charset="0"/>
                        </a:rPr>
                        <a:t>9</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2"/>
                      <a:srcRect/>
                      <a:tile tx="0" ty="0" sx="100000" sy="100000" flip="none" algn="tl"/>
                    </a:blipFill>
                  </a:tcPr>
                </a:tc>
              </a:tr>
            </a:tbl>
          </a:graphicData>
        </a:graphic>
      </p:graphicFrame>
      <p:sp>
        <p:nvSpPr>
          <p:cNvPr id="99365" name="Text Box 37"/>
          <p:cNvSpPr txBox="1">
            <a:spLocks noChangeArrowheads="1"/>
          </p:cNvSpPr>
          <p:nvPr/>
        </p:nvSpPr>
        <p:spPr bwMode="auto">
          <a:xfrm>
            <a:off x="685800" y="4447004"/>
            <a:ext cx="684053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GB" sz="1600" dirty="0">
                <a:latin typeface="Tahoma" charset="0"/>
                <a:cs typeface="Times New Roman" charset="0"/>
              </a:rPr>
              <a:t>*p&lt;0.05; **p&lt;0.01; ***p&lt;0.001</a:t>
            </a:r>
          </a:p>
        </p:txBody>
      </p:sp>
    </p:spTree>
    <p:extLst>
      <p:ext uri="{BB962C8B-B14F-4D97-AF65-F5344CB8AC3E}">
        <p14:creationId xmlns:p14="http://schemas.microsoft.com/office/powerpoint/2010/main" xmlns="" val="17083439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644984"/>
            <a:ext cx="7772400" cy="786075"/>
          </a:xfrm>
        </p:spPr>
        <p:txBody>
          <a:bodyPr>
            <a:normAutofit/>
          </a:bodyPr>
          <a:lstStyle/>
          <a:p>
            <a:r>
              <a:rPr lang="en-GB" dirty="0" smtClean="0"/>
              <a:t>DORIS Offending</a:t>
            </a:r>
            <a:endParaRPr lang="en-GB" dirty="0"/>
          </a:p>
        </p:txBody>
      </p:sp>
      <p:graphicFrame>
        <p:nvGraphicFramePr>
          <p:cNvPr id="106535" name="Group 39"/>
          <p:cNvGraphicFramePr>
            <a:graphicFrameLocks noGrp="1"/>
          </p:cNvGraphicFramePr>
          <p:nvPr>
            <p:ph type="tbl" idx="1"/>
            <p:extLst>
              <p:ext uri="{D42A27DB-BD31-4B8C-83A1-F6EECF244321}">
                <p14:modId xmlns:p14="http://schemas.microsoft.com/office/powerpoint/2010/main" xmlns="" val="3622057988"/>
              </p:ext>
            </p:extLst>
          </p:nvPr>
        </p:nvGraphicFramePr>
        <p:xfrm>
          <a:off x="685800" y="1753552"/>
          <a:ext cx="7772400" cy="3159760"/>
        </p:xfrm>
        <a:graphic>
          <a:graphicData uri="http://schemas.openxmlformats.org/drawingml/2006/table">
            <a:tbl>
              <a:tblPr/>
              <a:tblGrid>
                <a:gridCol w="4899025"/>
                <a:gridCol w="1595438"/>
                <a:gridCol w="1277937"/>
              </a:tblGrid>
              <a:tr h="1164271">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a typeface="Tahoma" charset="0"/>
                        <a:cs typeface="Tahoma" charset="0"/>
                      </a:endParaRP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808080"/>
                      </a:solidFill>
                      <a:prstDash val="solid"/>
                      <a:miter lim="800000"/>
                      <a:headEnd type="none" w="med" len="med"/>
                      <a:tailEnd type="none" w="med" len="med"/>
                    </a:lnT>
                    <a:lnB w="12700" cap="flat" cmpd="sng" algn="ctr">
                      <a:solidFill>
                        <a:srgbClr val="80808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Tahoma" charset="0"/>
                        </a:rPr>
                        <a:t>Males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Tahoma" charset="0"/>
                        </a:rPr>
                        <a:t>(n=715)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Tahoma" charset="0"/>
                        </a:rPr>
                        <a:t>% yes</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808080"/>
                      </a:solidFill>
                      <a:prstDash val="solid"/>
                      <a:miter lim="800000"/>
                      <a:headEnd type="none" w="med" len="med"/>
                      <a:tailEnd type="none" w="med" len="med"/>
                    </a:lnT>
                    <a:lnB w="12700" cap="flat" cmpd="sng" algn="ctr">
                      <a:solidFill>
                        <a:srgbClr val="80808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Tahoma" charset="0"/>
                        </a:rPr>
                        <a:t>Females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Tahoma" charset="0"/>
                        </a:rPr>
                        <a:t>(n=318)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Tahoma" charset="0"/>
                        </a:rPr>
                        <a:t>% yes</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808080"/>
                      </a:solidFill>
                      <a:prstDash val="solid"/>
                      <a:miter lim="800000"/>
                      <a:headEnd type="none" w="med" len="med"/>
                      <a:tailEnd type="none" w="med" len="med"/>
                    </a:lnT>
                    <a:lnB w="12700" cap="flat" cmpd="sng" algn="ctr">
                      <a:solidFill>
                        <a:srgbClr val="80808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r>
              <a:tr h="493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ahoma" charset="0"/>
                          <a:cs typeface="Tahoma" charset="0"/>
                        </a:rPr>
                        <a:t>Sold or supplied drugs in last 3 months*</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80808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1" u="sng" strike="noStrike" cap="none" normalizeH="0" baseline="0">
                          <a:ln>
                            <a:noFill/>
                          </a:ln>
                          <a:solidFill>
                            <a:schemeClr val="tx1"/>
                          </a:solidFill>
                          <a:effectLst/>
                          <a:latin typeface="Arial" charset="0"/>
                          <a:ea typeface="ＭＳ Ｐゴシック" charset="0"/>
                          <a:cs typeface="Tahoma" charset="0"/>
                        </a:rPr>
                        <a:t>35</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80808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Tahoma" charset="0"/>
                        </a:rPr>
                        <a:t>27</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80808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r>
              <a:tr h="5159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ahoma" charset="0"/>
                          <a:cs typeface="Tahoma" charset="0"/>
                        </a:rPr>
                        <a:t>Assault in last 3 months***</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1" u="sng" strike="noStrike" cap="none" normalizeH="0" baseline="0">
                          <a:ln>
                            <a:noFill/>
                          </a:ln>
                          <a:solidFill>
                            <a:schemeClr val="tx1"/>
                          </a:solidFill>
                          <a:effectLst/>
                          <a:latin typeface="Arial" charset="0"/>
                          <a:ea typeface="ＭＳ Ｐゴシック" charset="0"/>
                          <a:cs typeface="Tahoma" charset="0"/>
                        </a:rPr>
                        <a:t>22</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Tahoma" charset="0"/>
                        </a:rPr>
                        <a:t>10</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r>
              <a:tr h="492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ahoma" charset="0"/>
                          <a:cs typeface="Tahoma" charset="0"/>
                        </a:rPr>
                        <a:t>Theft from a house in last 3 months***</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1" u="sng" strike="noStrike" cap="none" normalizeH="0" baseline="0">
                          <a:ln>
                            <a:noFill/>
                          </a:ln>
                          <a:solidFill>
                            <a:schemeClr val="tx1"/>
                          </a:solidFill>
                          <a:effectLst/>
                          <a:latin typeface="Arial" charset="0"/>
                          <a:ea typeface="ＭＳ Ｐゴシック" charset="0"/>
                          <a:cs typeface="Tahoma" charset="0"/>
                        </a:rPr>
                        <a:t>12</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Tahoma" charset="0"/>
                        </a:rPr>
                        <a:t>4</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r>
              <a:tr h="493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ahoma" charset="0"/>
                          <a:cs typeface="Tahoma" charset="0"/>
                        </a:rPr>
                        <a:t>Soliciting in last 3 months***</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Tahoma" charset="0"/>
                        </a:rPr>
                        <a:t>1</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1" u="sng" strike="noStrike" cap="none" normalizeH="0" baseline="0" dirty="0">
                          <a:ln>
                            <a:noFill/>
                          </a:ln>
                          <a:solidFill>
                            <a:schemeClr val="tx1"/>
                          </a:solidFill>
                          <a:effectLst/>
                          <a:latin typeface="Arial" charset="0"/>
                          <a:ea typeface="ＭＳ Ｐゴシック" charset="0"/>
                          <a:cs typeface="Tahoma" charset="0"/>
                        </a:rPr>
                        <a:t>10</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blipFill dpi="0" rotWithShape="1">
                      <a:blip r:embed="rId3"/>
                      <a:srcRect/>
                      <a:tile tx="0" ty="0" sx="100000" sy="100000" flip="none" algn="tl"/>
                    </a:blipFill>
                  </a:tcPr>
                </a:tc>
              </a:tr>
            </a:tbl>
          </a:graphicData>
        </a:graphic>
      </p:graphicFrame>
      <p:sp>
        <p:nvSpPr>
          <p:cNvPr id="106533" name="Text Box 37"/>
          <p:cNvSpPr txBox="1">
            <a:spLocks noChangeArrowheads="1"/>
          </p:cNvSpPr>
          <p:nvPr/>
        </p:nvSpPr>
        <p:spPr bwMode="auto">
          <a:xfrm>
            <a:off x="791630" y="5287089"/>
            <a:ext cx="684053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GB" sz="1600" dirty="0">
                <a:latin typeface="Tahoma" charset="0"/>
                <a:cs typeface="Times New Roman" charset="0"/>
              </a:rPr>
              <a:t>*p&lt;0.05; **p&lt;0.01; ***p&lt;0.001</a:t>
            </a:r>
          </a:p>
        </p:txBody>
      </p:sp>
    </p:spTree>
    <p:extLst>
      <p:ext uri="{BB962C8B-B14F-4D97-AF65-F5344CB8AC3E}">
        <p14:creationId xmlns:p14="http://schemas.microsoft.com/office/powerpoint/2010/main" xmlns="" val="40242125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09600" y="850141"/>
            <a:ext cx="7772400" cy="568325"/>
          </a:xfrm>
        </p:spPr>
        <p:txBody>
          <a:bodyPr>
            <a:noAutofit/>
          </a:bodyPr>
          <a:lstStyle/>
          <a:p>
            <a:r>
              <a:rPr lang="en-GB" dirty="0" smtClean="0"/>
              <a:t>DORIS: Conclusions from 2004</a:t>
            </a:r>
            <a:endParaRPr lang="en-GB" dirty="0"/>
          </a:p>
        </p:txBody>
      </p:sp>
      <p:sp>
        <p:nvSpPr>
          <p:cNvPr id="103427" name="Rectangle 3"/>
          <p:cNvSpPr>
            <a:spLocks noGrp="1" noChangeArrowheads="1"/>
          </p:cNvSpPr>
          <p:nvPr>
            <p:ph type="body" sz="half" idx="1"/>
          </p:nvPr>
        </p:nvSpPr>
        <p:spPr>
          <a:xfrm>
            <a:off x="463625" y="1874486"/>
            <a:ext cx="8143678" cy="4244166"/>
          </a:xfrm>
        </p:spPr>
        <p:txBody>
          <a:bodyPr>
            <a:normAutofit/>
          </a:bodyPr>
          <a:lstStyle/>
          <a:p>
            <a:pPr marL="290513" indent="-290513"/>
            <a:r>
              <a:rPr lang="en-GB" dirty="0" smtClean="0"/>
              <a:t>There are important </a:t>
            </a:r>
            <a:r>
              <a:rPr lang="en-GB" dirty="0"/>
              <a:t>gender differences between </a:t>
            </a:r>
            <a:r>
              <a:rPr lang="en-GB" dirty="0" smtClean="0"/>
              <a:t>drug </a:t>
            </a:r>
            <a:r>
              <a:rPr lang="en-GB" dirty="0"/>
              <a:t>users entering </a:t>
            </a:r>
            <a:r>
              <a:rPr lang="en-GB" dirty="0" smtClean="0"/>
              <a:t>treatment, but</a:t>
            </a:r>
            <a:endParaRPr lang="en-GB" dirty="0"/>
          </a:p>
          <a:p>
            <a:pPr marL="290513" indent="-290513"/>
            <a:r>
              <a:rPr lang="en-GB" dirty="0"/>
              <a:t>G</a:t>
            </a:r>
            <a:r>
              <a:rPr lang="en-GB" dirty="0" smtClean="0"/>
              <a:t>ender </a:t>
            </a:r>
            <a:r>
              <a:rPr lang="en-GB" dirty="0"/>
              <a:t>differences are not always evident</a:t>
            </a:r>
          </a:p>
          <a:p>
            <a:pPr marL="290513" indent="-290513"/>
            <a:r>
              <a:rPr lang="en-GB" dirty="0"/>
              <a:t>Male &amp; female drug users entering treatment share many common </a:t>
            </a:r>
            <a:r>
              <a:rPr lang="en-GB" dirty="0" smtClean="0"/>
              <a:t>problems</a:t>
            </a:r>
            <a:endParaRPr lang="en-GB" dirty="0"/>
          </a:p>
          <a:p>
            <a:pPr marL="290513" indent="-290513"/>
            <a:r>
              <a:rPr lang="en-GB" dirty="0"/>
              <a:t>T</a:t>
            </a:r>
            <a:r>
              <a:rPr lang="en-GB" dirty="0" smtClean="0"/>
              <a:t>here </a:t>
            </a:r>
            <a:r>
              <a:rPr lang="en-GB" dirty="0"/>
              <a:t>are many differences between individuals of the same sex</a:t>
            </a:r>
          </a:p>
        </p:txBody>
      </p:sp>
    </p:spTree>
    <p:extLst>
      <p:ext uri="{BB962C8B-B14F-4D97-AF65-F5344CB8AC3E}">
        <p14:creationId xmlns:p14="http://schemas.microsoft.com/office/powerpoint/2010/main" xmlns="" val="973361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168"/>
            <a:ext cx="8229600" cy="990600"/>
          </a:xfrm>
        </p:spPr>
        <p:txBody>
          <a:bodyPr/>
          <a:lstStyle/>
          <a:p>
            <a:r>
              <a:rPr lang="en-US" dirty="0" smtClean="0"/>
              <a:t>Gender theory</a:t>
            </a:r>
            <a:endParaRPr lang="en-US"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xmlns="" val="1124145333"/>
              </p:ext>
            </p:extLst>
          </p:nvPr>
        </p:nvGraphicFramePr>
        <p:xfrm>
          <a:off x="457200" y="1989674"/>
          <a:ext cx="8229600" cy="2843290"/>
        </p:xfrm>
        <a:graphic>
          <a:graphicData uri="http://schemas.openxmlformats.org/drawingml/2006/table">
            <a:tbl>
              <a:tblPr firstRow="1" bandRow="1" bandCol="1">
                <a:tableStyleId>{5940675A-B579-460E-94D1-54222C63F5DA}</a:tableStyleId>
              </a:tblPr>
              <a:tblGrid>
                <a:gridCol w="1529847"/>
                <a:gridCol w="3113723"/>
                <a:gridCol w="3586030"/>
              </a:tblGrid>
              <a:tr h="279378">
                <a:tc>
                  <a:txBody>
                    <a:bodyPr/>
                    <a:lstStyle/>
                    <a:p>
                      <a:pPr marL="0" indent="0" algn="ctr">
                        <a:buFont typeface="Arial"/>
                        <a:buNone/>
                      </a:pPr>
                      <a:r>
                        <a:rPr lang="en-US" sz="1400" b="1" dirty="0" smtClean="0"/>
                        <a:t>Era</a:t>
                      </a:r>
                      <a:endParaRPr lang="en-US" sz="1400" b="1" dirty="0"/>
                    </a:p>
                  </a:txBody>
                  <a:tcPr>
                    <a:solidFill>
                      <a:schemeClr val="tx2"/>
                    </a:solidFill>
                  </a:tcPr>
                </a:tc>
                <a:tc>
                  <a:txBody>
                    <a:bodyPr/>
                    <a:lstStyle/>
                    <a:p>
                      <a:pPr marL="0" indent="0" algn="ctr">
                        <a:buFont typeface="Arial"/>
                        <a:buNone/>
                      </a:pPr>
                      <a:r>
                        <a:rPr lang="en-US" sz="1400" b="1" dirty="0" smtClean="0"/>
                        <a:t>Focus</a:t>
                      </a:r>
                      <a:endParaRPr lang="en-US" sz="1400" b="1" dirty="0"/>
                    </a:p>
                  </a:txBody>
                  <a:tcPr>
                    <a:solidFill>
                      <a:schemeClr val="tx2"/>
                    </a:solidFill>
                  </a:tcPr>
                </a:tc>
                <a:tc>
                  <a:txBody>
                    <a:bodyPr/>
                    <a:lstStyle/>
                    <a:p>
                      <a:pPr marL="0" indent="0" algn="ctr">
                        <a:buFont typeface="Arial"/>
                        <a:buNone/>
                      </a:pPr>
                      <a:r>
                        <a:rPr lang="en-US" sz="1400" b="1" baseline="0" dirty="0" smtClean="0"/>
                        <a:t>Assumptions</a:t>
                      </a:r>
                    </a:p>
                  </a:txBody>
                  <a:tcPr>
                    <a:solidFill>
                      <a:schemeClr val="tx2"/>
                    </a:solidFill>
                  </a:tcPr>
                </a:tc>
              </a:tr>
              <a:tr h="6705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First wave feminism</a:t>
                      </a:r>
                      <a:endParaRPr lang="en-US"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Women’s right to vote,</a:t>
                      </a:r>
                      <a:r>
                        <a:rPr lang="en-US" sz="1400" baseline="0" dirty="0" smtClean="0">
                          <a:solidFill>
                            <a:schemeClr val="tx1"/>
                          </a:solidFill>
                        </a:rPr>
                        <a:t> l</a:t>
                      </a:r>
                      <a:r>
                        <a:rPr lang="en-US" sz="1400" dirty="0" smtClean="0">
                          <a:solidFill>
                            <a:schemeClr val="tx1"/>
                          </a:solidFill>
                        </a:rPr>
                        <a:t>egal obstacles to gender equality</a:t>
                      </a:r>
                    </a:p>
                    <a:p>
                      <a:endParaRPr lang="en-US" sz="1400" dirty="0">
                        <a:solidFill>
                          <a:schemeClr val="tx1"/>
                        </a:solidFill>
                      </a:endParaRPr>
                    </a:p>
                  </a:txBody>
                  <a:tcPr/>
                </a:tc>
                <a:tc rowSpan="2">
                  <a:txBody>
                    <a:bodyPr/>
                    <a:lstStyle/>
                    <a:p>
                      <a:pPr marL="285750" indent="-285750">
                        <a:buFont typeface="Arial"/>
                        <a:buChar char="•"/>
                      </a:pPr>
                      <a:r>
                        <a:rPr lang="en-US" sz="1400" dirty="0" smtClean="0">
                          <a:solidFill>
                            <a:schemeClr val="tx1"/>
                          </a:solidFill>
                        </a:rPr>
                        <a:t>Patriarchal structure</a:t>
                      </a:r>
                      <a:r>
                        <a:rPr lang="en-US" sz="1400" baseline="0" dirty="0" smtClean="0">
                          <a:solidFill>
                            <a:schemeClr val="tx1"/>
                          </a:solidFill>
                        </a:rPr>
                        <a:t> of society</a:t>
                      </a:r>
                    </a:p>
                    <a:p>
                      <a:pPr marL="285750" indent="-285750">
                        <a:buFont typeface="Arial"/>
                        <a:buChar char="•"/>
                      </a:pPr>
                      <a:r>
                        <a:rPr lang="en-US" sz="1400" baseline="0" dirty="0" smtClean="0">
                          <a:solidFill>
                            <a:schemeClr val="tx1"/>
                          </a:solidFill>
                        </a:rPr>
                        <a:t>Essential differences between women &amp; men</a:t>
                      </a:r>
                    </a:p>
                    <a:p>
                      <a:pPr marL="285750" indent="-285750">
                        <a:buFont typeface="Arial"/>
                        <a:buChar char="•"/>
                      </a:pPr>
                      <a:r>
                        <a:rPr lang="en-US" sz="1400" baseline="0" dirty="0" smtClean="0">
                          <a:solidFill>
                            <a:schemeClr val="tx1"/>
                          </a:solidFill>
                        </a:rPr>
                        <a:t>All women share common experiences</a:t>
                      </a:r>
                    </a:p>
                    <a:p>
                      <a:pPr marL="285750" indent="-285750">
                        <a:buFont typeface="Arial"/>
                        <a:buChar char="•"/>
                      </a:pPr>
                      <a:r>
                        <a:rPr lang="en-US" sz="1400" baseline="0" dirty="0" smtClean="0">
                          <a:solidFill>
                            <a:schemeClr val="tx1"/>
                          </a:solidFill>
                        </a:rPr>
                        <a:t>Essential ‘we’ of womanhood</a:t>
                      </a:r>
                    </a:p>
                  </a:txBody>
                  <a:tcPr/>
                </a:tc>
              </a:tr>
              <a:tr h="4749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Second wave feminism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Sexuality, reproduction, the family, the workplace, male violence</a:t>
                      </a:r>
                    </a:p>
                  </a:txBody>
                  <a:tcPr/>
                </a:tc>
                <a:tc vMerge="1">
                  <a:txBody>
                    <a:bodyPr/>
                    <a:lstStyle/>
                    <a:p>
                      <a:endParaRPr lang="en-US" dirty="0"/>
                    </a:p>
                  </a:txBody>
                  <a:tcPr/>
                </a:tc>
              </a:tr>
              <a:tr h="12888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Third wave feminism</a:t>
                      </a:r>
                    </a:p>
                    <a:p>
                      <a:endParaRPr lang="en-US" sz="1400" dirty="0">
                        <a:solidFill>
                          <a:schemeClr val="tx1"/>
                        </a:solidFill>
                      </a:endParaRPr>
                    </a:p>
                  </a:txBody>
                  <a:tcPr/>
                </a:tc>
                <a:tc>
                  <a:txBody>
                    <a:bodyPr/>
                    <a:lstStyle/>
                    <a:p>
                      <a:r>
                        <a:rPr lang="en-US" sz="1400" dirty="0" smtClean="0">
                          <a:solidFill>
                            <a:schemeClr val="tx1"/>
                          </a:solidFill>
                        </a:rPr>
                        <a:t>P</a:t>
                      </a:r>
                      <a:r>
                        <a:rPr lang="en-US" sz="1400" baseline="0" dirty="0" smtClean="0">
                          <a:solidFill>
                            <a:schemeClr val="tx1"/>
                          </a:solidFill>
                        </a:rPr>
                        <a:t>ersonal experience, individual agency, diversity, choice, change</a:t>
                      </a:r>
                      <a:endParaRPr lang="en-US" sz="1400" dirty="0">
                        <a:solidFill>
                          <a:schemeClr val="tx1"/>
                        </a:solidFill>
                      </a:endParaRPr>
                    </a:p>
                  </a:txBody>
                  <a:tcPr/>
                </a:tc>
                <a:tc>
                  <a:txBody>
                    <a:bodyPr/>
                    <a:lstStyle/>
                    <a:p>
                      <a:pPr marL="285750" indent="-285750">
                        <a:buFont typeface="Arial"/>
                        <a:buChar char="•"/>
                      </a:pPr>
                      <a:r>
                        <a:rPr lang="en-US" sz="1400" dirty="0" smtClean="0">
                          <a:solidFill>
                            <a:schemeClr val="tx1"/>
                          </a:solidFill>
                        </a:rPr>
                        <a:t>Critique of ‘essentialist’ definitions of femininity</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400" baseline="0" dirty="0" smtClean="0">
                          <a:solidFill>
                            <a:schemeClr val="tx1"/>
                          </a:solidFill>
                        </a:rPr>
                        <a:t>Some women share political &amp; economic interests with some men</a:t>
                      </a:r>
                    </a:p>
                    <a:p>
                      <a:pPr marL="285750" indent="-285750">
                        <a:buFont typeface="Arial"/>
                        <a:buChar char="•"/>
                      </a:pPr>
                      <a:r>
                        <a:rPr lang="en-US" sz="1400" dirty="0" smtClean="0">
                          <a:solidFill>
                            <a:schemeClr val="tx1"/>
                          </a:solidFill>
                        </a:rPr>
                        <a:t>Women</a:t>
                      </a:r>
                      <a:r>
                        <a:rPr lang="en-US" sz="1400" baseline="0" dirty="0" smtClean="0">
                          <a:solidFill>
                            <a:schemeClr val="tx1"/>
                          </a:solidFill>
                        </a:rPr>
                        <a:t> have diverse experiences</a:t>
                      </a:r>
                    </a:p>
                  </a:txBody>
                  <a:tcPr/>
                </a:tc>
              </a:tr>
            </a:tbl>
          </a:graphicData>
        </a:graphic>
      </p:graphicFrame>
    </p:spTree>
    <p:extLst>
      <p:ext uri="{BB962C8B-B14F-4D97-AF65-F5344CB8AC3E}">
        <p14:creationId xmlns:p14="http://schemas.microsoft.com/office/powerpoint/2010/main" xmlns="" val="24764636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3:</a:t>
            </a:r>
            <a:endParaRPr lang="en-US" dirty="0"/>
          </a:p>
        </p:txBody>
      </p:sp>
      <p:sp>
        <p:nvSpPr>
          <p:cNvPr id="3" name="Text Placeholder 2"/>
          <p:cNvSpPr>
            <a:spLocks noGrp="1"/>
          </p:cNvSpPr>
          <p:nvPr>
            <p:ph type="body" idx="1"/>
          </p:nvPr>
        </p:nvSpPr>
        <p:spPr/>
        <p:txBody>
          <a:bodyPr/>
          <a:lstStyle/>
          <a:p>
            <a:r>
              <a:rPr lang="en-US" dirty="0" smtClean="0"/>
              <a:t>WOMEN AND RECOVERY CAPITAL</a:t>
            </a:r>
            <a:endParaRPr lang="en-US" dirty="0"/>
          </a:p>
        </p:txBody>
      </p:sp>
    </p:spTree>
    <p:extLst>
      <p:ext uri="{BB962C8B-B14F-4D97-AF65-F5344CB8AC3E}">
        <p14:creationId xmlns:p14="http://schemas.microsoft.com/office/powerpoint/2010/main" xmlns="" val="41664628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so far…</a:t>
            </a:r>
            <a:endParaRPr lang="en-US" dirty="0"/>
          </a:p>
        </p:txBody>
      </p:sp>
      <p:graphicFrame>
        <p:nvGraphicFramePr>
          <p:cNvPr id="7" name="Diagram 6"/>
          <p:cNvGraphicFramePr/>
          <p:nvPr>
            <p:extLst>
              <p:ext uri="{D42A27DB-BD31-4B8C-83A1-F6EECF244321}">
                <p14:modId xmlns:p14="http://schemas.microsoft.com/office/powerpoint/2010/main" xmlns="" val="2985681399"/>
              </p:ext>
            </p:extLst>
          </p:nvPr>
        </p:nvGraphicFramePr>
        <p:xfrm>
          <a:off x="401765" y="1810510"/>
          <a:ext cx="8362800" cy="42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65695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so far…</a:t>
            </a:r>
            <a:endParaRPr lang="en-US" dirty="0"/>
          </a:p>
        </p:txBody>
      </p:sp>
      <p:sp>
        <p:nvSpPr>
          <p:cNvPr id="3" name="Content Placeholder 2"/>
          <p:cNvSpPr>
            <a:spLocks noGrp="1"/>
          </p:cNvSpPr>
          <p:nvPr>
            <p:ph sz="half" idx="1"/>
          </p:nvPr>
        </p:nvSpPr>
        <p:spPr>
          <a:xfrm>
            <a:off x="363129" y="1552383"/>
            <a:ext cx="3260986" cy="4350601"/>
          </a:xfrm>
        </p:spPr>
        <p:txBody>
          <a:bodyPr>
            <a:noAutofit/>
          </a:bodyPr>
          <a:lstStyle/>
          <a:p>
            <a:r>
              <a:rPr lang="en-US" sz="1800" b="1" dirty="0" smtClean="0">
                <a:solidFill>
                  <a:srgbClr val="292934"/>
                </a:solidFill>
              </a:rPr>
              <a:t>The meaning of recovery</a:t>
            </a:r>
          </a:p>
          <a:p>
            <a:pPr lvl="1"/>
            <a:r>
              <a:rPr lang="en-US" sz="1600" dirty="0" smtClean="0">
                <a:solidFill>
                  <a:srgbClr val="292934"/>
                </a:solidFill>
              </a:rPr>
              <a:t>Recovery is not simply about drug use; it involves achieving benefits in a wide range of life areas, including relationships; housing; health; employment; &amp; offending </a:t>
            </a:r>
          </a:p>
          <a:p>
            <a:pPr marL="274320" lvl="1" indent="0">
              <a:buNone/>
            </a:pPr>
            <a:r>
              <a:rPr lang="en-US" sz="1600" dirty="0" smtClean="0">
                <a:solidFill>
                  <a:srgbClr val="292934"/>
                </a:solidFill>
              </a:rPr>
              <a:t>But also…</a:t>
            </a:r>
            <a:endParaRPr lang="en-US" sz="800" dirty="0" smtClean="0">
              <a:solidFill>
                <a:srgbClr val="292934"/>
              </a:solidFill>
            </a:endParaRPr>
          </a:p>
          <a:p>
            <a:pPr lvl="1"/>
            <a:r>
              <a:rPr lang="en-US" sz="1600" dirty="0" smtClean="0">
                <a:solidFill>
                  <a:srgbClr val="292934"/>
                </a:solidFill>
              </a:rPr>
              <a:t>Sleeping; diet/ nutrition; weight; appearance; libido; emotions; day-to-day self-care; having meaningful activity; </a:t>
            </a:r>
            <a:r>
              <a:rPr lang="en-US" sz="1600" dirty="0">
                <a:solidFill>
                  <a:srgbClr val="292934"/>
                </a:solidFill>
              </a:rPr>
              <a:t>domestic skills; securing income; </a:t>
            </a:r>
            <a:r>
              <a:rPr lang="en-US" sz="1600" dirty="0" smtClean="0">
                <a:solidFill>
                  <a:srgbClr val="292934"/>
                </a:solidFill>
              </a:rPr>
              <a:t>managing money; having plans for the future; living in a secure environment etc.</a:t>
            </a:r>
          </a:p>
        </p:txBody>
      </p:sp>
      <p:pic>
        <p:nvPicPr>
          <p:cNvPr id="10" name="Picture 9"/>
          <p:cNvPicPr>
            <a:picLocks noChangeAspect="1"/>
          </p:cNvPicPr>
          <p:nvPr/>
        </p:nvPicPr>
        <p:blipFill>
          <a:blip r:embed="rId3" cstate="print"/>
          <a:stretch>
            <a:fillRect/>
          </a:stretch>
        </p:blipFill>
        <p:spPr>
          <a:xfrm>
            <a:off x="4063184" y="1789546"/>
            <a:ext cx="4960620" cy="3718560"/>
          </a:xfrm>
          <a:prstGeom prst="rect">
            <a:avLst/>
          </a:prstGeom>
        </p:spPr>
      </p:pic>
      <p:sp>
        <p:nvSpPr>
          <p:cNvPr id="4" name="TextBox 3"/>
          <p:cNvSpPr txBox="1"/>
          <p:nvPr/>
        </p:nvSpPr>
        <p:spPr>
          <a:xfrm>
            <a:off x="4063184" y="5508106"/>
            <a:ext cx="4826814" cy="523220"/>
          </a:xfrm>
          <a:prstGeom prst="rect">
            <a:avLst/>
          </a:prstGeom>
          <a:noFill/>
        </p:spPr>
        <p:txBody>
          <a:bodyPr wrap="square" rtlCol="0">
            <a:spAutoFit/>
          </a:bodyPr>
          <a:lstStyle/>
          <a:p>
            <a:r>
              <a:rPr lang="en-US" sz="1400" dirty="0"/>
              <a:t>Maslow, A H (1943) “A Theory of Human Motivation.</a:t>
            </a:r>
            <a:r>
              <a:rPr lang="en-US" sz="1400" dirty="0" smtClean="0"/>
              <a:t>” Psychological </a:t>
            </a:r>
            <a:r>
              <a:rPr lang="en-US" sz="1400" dirty="0"/>
              <a:t>Review </a:t>
            </a:r>
            <a:r>
              <a:rPr lang="en-US" sz="1400" dirty="0" smtClean="0"/>
              <a:t>,50, </a:t>
            </a:r>
            <a:r>
              <a:rPr lang="en-US" sz="1400" dirty="0"/>
              <a:t>pp </a:t>
            </a:r>
            <a:r>
              <a:rPr lang="en-US" sz="1400" dirty="0" smtClean="0"/>
              <a:t>370-396.</a:t>
            </a:r>
            <a:endParaRPr lang="en-US" sz="1400" dirty="0"/>
          </a:p>
        </p:txBody>
      </p:sp>
    </p:spTree>
    <p:extLst>
      <p:ext uri="{BB962C8B-B14F-4D97-AF65-F5344CB8AC3E}">
        <p14:creationId xmlns:p14="http://schemas.microsoft.com/office/powerpoint/2010/main" xmlns="" val="14016383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so far…</a:t>
            </a:r>
            <a:endParaRPr lang="en-US" dirty="0"/>
          </a:p>
        </p:txBody>
      </p:sp>
      <p:sp>
        <p:nvSpPr>
          <p:cNvPr id="4" name="Content Placeholder 3"/>
          <p:cNvSpPr>
            <a:spLocks noGrp="1"/>
          </p:cNvSpPr>
          <p:nvPr>
            <p:ph sz="half" idx="2"/>
          </p:nvPr>
        </p:nvSpPr>
        <p:spPr>
          <a:xfrm>
            <a:off x="457200" y="1635039"/>
            <a:ext cx="3911454" cy="2766048"/>
          </a:xfrm>
        </p:spPr>
        <p:txBody>
          <a:bodyPr>
            <a:noAutofit/>
          </a:bodyPr>
          <a:lstStyle/>
          <a:p>
            <a:r>
              <a:rPr lang="en-US" sz="1600" b="1" dirty="0">
                <a:solidFill>
                  <a:srgbClr val="292934"/>
                </a:solidFill>
              </a:rPr>
              <a:t>Gender theory &amp; the literature on women &amp; drugs</a:t>
            </a:r>
          </a:p>
          <a:p>
            <a:pPr lvl="1"/>
            <a:r>
              <a:rPr lang="en-US" sz="1600" dirty="0">
                <a:solidFill>
                  <a:srgbClr val="292934"/>
                </a:solidFill>
              </a:rPr>
              <a:t>Women &amp; men encounter many of the same challenges</a:t>
            </a:r>
          </a:p>
          <a:p>
            <a:pPr lvl="1"/>
            <a:r>
              <a:rPr lang="en-US" sz="1600" dirty="0">
                <a:solidFill>
                  <a:srgbClr val="292934"/>
                </a:solidFill>
              </a:rPr>
              <a:t>Not all women share the same challenges – women can have very different experiences</a:t>
            </a:r>
          </a:p>
          <a:p>
            <a:pPr lvl="1"/>
            <a:r>
              <a:rPr lang="en-US" sz="1600" dirty="0" smtClean="0">
                <a:solidFill>
                  <a:srgbClr val="292934"/>
                </a:solidFill>
              </a:rPr>
              <a:t>Challenges are affected by gender</a:t>
            </a:r>
            <a:endParaRPr lang="en-US" sz="1600" dirty="0">
              <a:solidFill>
                <a:srgbClr val="292934"/>
              </a:solidFill>
            </a:endParaRPr>
          </a:p>
          <a:p>
            <a:pPr lvl="1"/>
            <a:r>
              <a:rPr lang="en-US" sz="1600" dirty="0">
                <a:solidFill>
                  <a:srgbClr val="292934"/>
                </a:solidFill>
              </a:rPr>
              <a:t>But </a:t>
            </a:r>
            <a:r>
              <a:rPr lang="en-US" sz="1600" dirty="0" smtClean="0">
                <a:solidFill>
                  <a:srgbClr val="292934"/>
                </a:solidFill>
              </a:rPr>
              <a:t>challenges </a:t>
            </a:r>
            <a:r>
              <a:rPr lang="en-US" sz="1600" dirty="0">
                <a:solidFill>
                  <a:srgbClr val="292934"/>
                </a:solidFill>
              </a:rPr>
              <a:t>are </a:t>
            </a:r>
            <a:r>
              <a:rPr lang="en-US" sz="1600" dirty="0" smtClean="0">
                <a:solidFill>
                  <a:srgbClr val="292934"/>
                </a:solidFill>
              </a:rPr>
              <a:t>also affected </a:t>
            </a:r>
            <a:r>
              <a:rPr lang="en-US" sz="1600" dirty="0">
                <a:solidFill>
                  <a:srgbClr val="292934"/>
                </a:solidFill>
              </a:rPr>
              <a:t>by complex interacting biological; psychological; economic; social; </a:t>
            </a:r>
            <a:r>
              <a:rPr lang="en-US" sz="1600" dirty="0" smtClean="0">
                <a:solidFill>
                  <a:srgbClr val="292934"/>
                </a:solidFill>
              </a:rPr>
              <a:t>&amp; </a:t>
            </a:r>
            <a:r>
              <a:rPr lang="en-US" sz="1600" dirty="0">
                <a:solidFill>
                  <a:srgbClr val="292934"/>
                </a:solidFill>
              </a:rPr>
              <a:t>cultural factors</a:t>
            </a:r>
          </a:p>
          <a:p>
            <a:pPr marL="0" indent="0">
              <a:buNone/>
            </a:pPr>
            <a:endParaRPr lang="en-US" sz="1600" dirty="0"/>
          </a:p>
        </p:txBody>
      </p:sp>
      <p:pic>
        <p:nvPicPr>
          <p:cNvPr id="7" name="Picture 6"/>
          <p:cNvPicPr>
            <a:picLocks noChangeAspect="1"/>
          </p:cNvPicPr>
          <p:nvPr/>
        </p:nvPicPr>
        <p:blipFill>
          <a:blip r:embed="rId3" cstate="print"/>
          <a:stretch>
            <a:fillRect/>
          </a:stretch>
        </p:blipFill>
        <p:spPr>
          <a:xfrm>
            <a:off x="5205224" y="1381039"/>
            <a:ext cx="2625090" cy="2014220"/>
          </a:xfrm>
          <a:prstGeom prst="rect">
            <a:avLst/>
          </a:prstGeom>
        </p:spPr>
      </p:pic>
      <p:pic>
        <p:nvPicPr>
          <p:cNvPr id="9" name="Picture 8"/>
          <p:cNvPicPr>
            <a:picLocks noChangeAspect="1"/>
          </p:cNvPicPr>
          <p:nvPr/>
        </p:nvPicPr>
        <p:blipFill>
          <a:blip r:embed="rId4" cstate="print"/>
          <a:stretch>
            <a:fillRect/>
          </a:stretch>
        </p:blipFill>
        <p:spPr>
          <a:xfrm>
            <a:off x="4368654" y="3996249"/>
            <a:ext cx="4370070" cy="2269617"/>
          </a:xfrm>
          <a:prstGeom prst="rect">
            <a:avLst/>
          </a:prstGeom>
        </p:spPr>
      </p:pic>
    </p:spTree>
    <p:extLst>
      <p:ext uri="{BB962C8B-B14F-4D97-AF65-F5344CB8AC3E}">
        <p14:creationId xmlns:p14="http://schemas.microsoft.com/office/powerpoint/2010/main" xmlns="" val="15868016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capital</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1449116747"/>
              </p:ext>
            </p:extLst>
          </p:nvPr>
        </p:nvGraphicFramePr>
        <p:xfrm>
          <a:off x="457200" y="2820869"/>
          <a:ext cx="8229600" cy="3906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457200" y="1727548"/>
            <a:ext cx="8623490" cy="584776"/>
          </a:xfrm>
          <a:prstGeom prst="rect">
            <a:avLst/>
          </a:prstGeom>
          <a:noFill/>
        </p:spPr>
        <p:txBody>
          <a:bodyPr wrap="square" rtlCol="0">
            <a:spAutoFit/>
          </a:bodyPr>
          <a:lstStyle/>
          <a:p>
            <a:r>
              <a:rPr lang="en-US" sz="1600" dirty="0" smtClean="0"/>
              <a:t>Cloud, W. &amp; </a:t>
            </a:r>
            <a:r>
              <a:rPr lang="en-US" sz="1600" dirty="0" err="1" smtClean="0"/>
              <a:t>Granﬁeld</a:t>
            </a:r>
            <a:r>
              <a:rPr lang="en-US" sz="1600" dirty="0" smtClean="0"/>
              <a:t>, R. </a:t>
            </a:r>
            <a:r>
              <a:rPr lang="en-US" sz="1600" dirty="0"/>
              <a:t>(2008) </a:t>
            </a:r>
            <a:r>
              <a:rPr lang="en-US" sz="1600" dirty="0" smtClean="0"/>
              <a:t>”</a:t>
            </a:r>
            <a:r>
              <a:rPr lang="en-US" sz="1600" dirty="0" err="1" smtClean="0"/>
              <a:t>Conceptualising</a:t>
            </a:r>
            <a:r>
              <a:rPr lang="en-US" sz="1600" dirty="0" smtClean="0"/>
              <a:t> </a:t>
            </a:r>
            <a:r>
              <a:rPr lang="en-US" sz="1600" dirty="0"/>
              <a:t>recovery capital: expansion of a theoretical </a:t>
            </a:r>
            <a:r>
              <a:rPr lang="en-US" sz="1600" dirty="0" smtClean="0"/>
              <a:t>construct”. </a:t>
            </a:r>
            <a:r>
              <a:rPr lang="en-US" sz="1600" dirty="0"/>
              <a:t>Substance Use and </a:t>
            </a:r>
            <a:r>
              <a:rPr lang="cs-CZ" sz="1600" dirty="0" err="1"/>
              <a:t>Misuse</a:t>
            </a:r>
            <a:r>
              <a:rPr lang="cs-CZ" sz="1600" dirty="0"/>
              <a:t>, 43 (12–13): 1971–</a:t>
            </a:r>
            <a:r>
              <a:rPr lang="cs-CZ" sz="1600" dirty="0" smtClean="0"/>
              <a:t>1986.</a:t>
            </a:r>
            <a:endParaRPr lang="en-GB" sz="1600" dirty="0"/>
          </a:p>
        </p:txBody>
      </p:sp>
    </p:spTree>
    <p:extLst>
      <p:ext uri="{BB962C8B-B14F-4D97-AF65-F5344CB8AC3E}">
        <p14:creationId xmlns:p14="http://schemas.microsoft.com/office/powerpoint/2010/main" xmlns="" val="39167582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recovery capital</a:t>
            </a:r>
            <a:endParaRPr lang="en-US" dirty="0"/>
          </a:p>
        </p:txBody>
      </p:sp>
      <p:sp>
        <p:nvSpPr>
          <p:cNvPr id="3" name="Content Placeholder 2"/>
          <p:cNvSpPr>
            <a:spLocks noGrp="1"/>
          </p:cNvSpPr>
          <p:nvPr>
            <p:ph idx="1"/>
          </p:nvPr>
        </p:nvSpPr>
        <p:spPr>
          <a:xfrm>
            <a:off x="457200" y="1600200"/>
            <a:ext cx="8229600" cy="1692110"/>
          </a:xfrm>
        </p:spPr>
        <p:txBody>
          <a:bodyPr>
            <a:normAutofit/>
          </a:bodyPr>
          <a:lstStyle/>
          <a:p>
            <a:pPr marL="0" indent="0" algn="just">
              <a:buNone/>
            </a:pPr>
            <a:r>
              <a:rPr lang="en-US" sz="1600" dirty="0" smtClean="0">
                <a:latin typeface="+mj-lt"/>
              </a:rPr>
              <a:t>“Discussions </a:t>
            </a:r>
            <a:r>
              <a:rPr lang="en-US" sz="1600" dirty="0">
                <a:latin typeface="+mj-lt"/>
              </a:rPr>
              <a:t>of recovery capital in our previous writings implied that it existed on a </a:t>
            </a:r>
            <a:r>
              <a:rPr lang="en-US" sz="1600" dirty="0" smtClean="0">
                <a:latin typeface="+mj-lt"/>
              </a:rPr>
              <a:t>continuum from </a:t>
            </a:r>
            <a:r>
              <a:rPr lang="en-US" sz="1600" dirty="0">
                <a:latin typeface="+mj-lt"/>
              </a:rPr>
              <a:t>none (or zero) to large </a:t>
            </a:r>
            <a:r>
              <a:rPr lang="en-US" sz="1600" dirty="0" smtClean="0">
                <a:latin typeface="+mj-lt"/>
              </a:rPr>
              <a:t>amounts… A </a:t>
            </a:r>
            <a:r>
              <a:rPr lang="en-US" sz="1600" dirty="0">
                <a:latin typeface="+mj-lt"/>
              </a:rPr>
              <a:t>more useful conceptualization of recovery capital might be to </a:t>
            </a:r>
            <a:r>
              <a:rPr lang="en-US" sz="1600" dirty="0" smtClean="0">
                <a:latin typeface="+mj-lt"/>
              </a:rPr>
              <a:t>think about </a:t>
            </a:r>
            <a:r>
              <a:rPr lang="en-US" sz="1600" dirty="0">
                <a:latin typeface="+mj-lt"/>
              </a:rPr>
              <a:t>it as </a:t>
            </a:r>
            <a:r>
              <a:rPr lang="en-US" sz="1600" dirty="0" smtClean="0">
                <a:latin typeface="+mj-lt"/>
              </a:rPr>
              <a:t>… a positive </a:t>
            </a:r>
            <a:r>
              <a:rPr lang="en-US" sz="1600" dirty="0">
                <a:latin typeface="+mj-lt"/>
              </a:rPr>
              <a:t>and negative continuum. There are </a:t>
            </a:r>
            <a:r>
              <a:rPr lang="en-US" sz="1600" dirty="0" smtClean="0">
                <a:latin typeface="+mj-lt"/>
              </a:rPr>
              <a:t>situations where </a:t>
            </a:r>
            <a:r>
              <a:rPr lang="en-US" sz="1600" dirty="0">
                <a:latin typeface="+mj-lt"/>
              </a:rPr>
              <a:t>recovery capital can be seen </a:t>
            </a:r>
            <a:r>
              <a:rPr lang="en-US" sz="1600" dirty="0" smtClean="0">
                <a:latin typeface="+mj-lt"/>
              </a:rPr>
              <a:t>as resting </a:t>
            </a:r>
            <a:r>
              <a:rPr lang="en-US" sz="1600" dirty="0">
                <a:latin typeface="+mj-lt"/>
              </a:rPr>
              <a:t>on the minus side of </a:t>
            </a:r>
            <a:r>
              <a:rPr lang="en-US" sz="1600" dirty="0" smtClean="0">
                <a:latin typeface="+mj-lt"/>
              </a:rPr>
              <a:t>zero —</a:t>
            </a:r>
            <a:r>
              <a:rPr lang="en-US" sz="1600" dirty="0">
                <a:latin typeface="+mj-lt"/>
              </a:rPr>
              <a:t>negative recovery </a:t>
            </a:r>
            <a:r>
              <a:rPr lang="en-US" sz="1600" dirty="0" smtClean="0">
                <a:latin typeface="+mj-lt"/>
              </a:rPr>
              <a:t>capital.”</a:t>
            </a:r>
          </a:p>
          <a:p>
            <a:pPr marL="0" indent="0" algn="just">
              <a:buNone/>
            </a:pPr>
            <a:endParaRPr lang="en-US" sz="1600" dirty="0"/>
          </a:p>
        </p:txBody>
      </p:sp>
      <p:sp>
        <p:nvSpPr>
          <p:cNvPr id="5" name="TextBox 4"/>
          <p:cNvSpPr txBox="1"/>
          <p:nvPr/>
        </p:nvSpPr>
        <p:spPr>
          <a:xfrm>
            <a:off x="457200" y="5152001"/>
            <a:ext cx="8402550" cy="523220"/>
          </a:xfrm>
          <a:prstGeom prst="rect">
            <a:avLst/>
          </a:prstGeom>
          <a:noFill/>
        </p:spPr>
        <p:txBody>
          <a:bodyPr wrap="square" rtlCol="0">
            <a:spAutoFit/>
          </a:bodyPr>
          <a:lstStyle/>
          <a:p>
            <a:r>
              <a:rPr lang="en-US" sz="1400" dirty="0" smtClean="0"/>
              <a:t>Cloud, W. &amp; </a:t>
            </a:r>
            <a:r>
              <a:rPr lang="en-US" sz="1400" dirty="0" err="1" smtClean="0"/>
              <a:t>Granﬁeld</a:t>
            </a:r>
            <a:r>
              <a:rPr lang="en-US" sz="1400" dirty="0" smtClean="0"/>
              <a:t>, R. </a:t>
            </a:r>
            <a:r>
              <a:rPr lang="en-US" sz="1400" dirty="0"/>
              <a:t>(2008) </a:t>
            </a:r>
            <a:r>
              <a:rPr lang="en-US" sz="1400" dirty="0" smtClean="0"/>
              <a:t>”</a:t>
            </a:r>
            <a:r>
              <a:rPr lang="en-US" sz="1400" dirty="0" err="1" smtClean="0"/>
              <a:t>Conceptualising</a:t>
            </a:r>
            <a:r>
              <a:rPr lang="en-US" sz="1400" dirty="0" smtClean="0"/>
              <a:t> </a:t>
            </a:r>
            <a:r>
              <a:rPr lang="en-US" sz="1400" dirty="0"/>
              <a:t>recovery capital: expansion of a theoretical </a:t>
            </a:r>
            <a:r>
              <a:rPr lang="en-US" sz="1400" dirty="0" smtClean="0"/>
              <a:t>construct”. </a:t>
            </a:r>
            <a:r>
              <a:rPr lang="en-US" sz="1400" dirty="0"/>
              <a:t>Substance Use and </a:t>
            </a:r>
            <a:r>
              <a:rPr lang="cs-CZ" sz="1400" dirty="0" err="1"/>
              <a:t>Misuse</a:t>
            </a:r>
            <a:r>
              <a:rPr lang="cs-CZ" sz="1400" dirty="0"/>
              <a:t>, 43 (12–13): 1971–</a:t>
            </a:r>
            <a:r>
              <a:rPr lang="cs-CZ" sz="1400" dirty="0" smtClean="0"/>
              <a:t>1986.</a:t>
            </a:r>
            <a:endParaRPr lang="en-GB" sz="1400" dirty="0"/>
          </a:p>
        </p:txBody>
      </p:sp>
      <p:sp>
        <p:nvSpPr>
          <p:cNvPr id="7" name="TextBox 6"/>
          <p:cNvSpPr txBox="1"/>
          <p:nvPr/>
        </p:nvSpPr>
        <p:spPr>
          <a:xfrm>
            <a:off x="457200" y="3292310"/>
            <a:ext cx="7969040" cy="1569660"/>
          </a:xfrm>
          <a:prstGeom prst="rect">
            <a:avLst/>
          </a:prstGeom>
          <a:noFill/>
        </p:spPr>
        <p:txBody>
          <a:bodyPr wrap="square" rtlCol="0">
            <a:spAutoFit/>
          </a:bodyPr>
          <a:lstStyle/>
          <a:p>
            <a:pPr algn="just"/>
            <a:r>
              <a:rPr lang="en-US" sz="1600" b="1" dirty="0"/>
              <a:t>For women:</a:t>
            </a:r>
          </a:p>
          <a:p>
            <a:pPr marL="285750" indent="-285750" algn="just">
              <a:buFont typeface="Arial"/>
              <a:buChar char="•"/>
            </a:pPr>
            <a:r>
              <a:rPr lang="en-GB" sz="1600" b="1" dirty="0"/>
              <a:t>more destructive physiological effects of regular ‘heavy’ substance </a:t>
            </a:r>
            <a:r>
              <a:rPr lang="en-GB" sz="1600" b="1" dirty="0" smtClean="0"/>
              <a:t>misuse </a:t>
            </a:r>
            <a:endParaRPr lang="en-GB" sz="1600" b="1" dirty="0"/>
          </a:p>
          <a:p>
            <a:pPr marL="285750" indent="-285750" algn="just">
              <a:buFont typeface="Arial"/>
              <a:buChar char="•"/>
            </a:pPr>
            <a:r>
              <a:rPr lang="en-GB" sz="1600" b="1" dirty="0"/>
              <a:t>greater social taboos against women with drug problems</a:t>
            </a:r>
          </a:p>
          <a:p>
            <a:pPr marL="285750" indent="-285750" algn="just">
              <a:buFont typeface="Arial"/>
              <a:buChar char="•"/>
            </a:pPr>
            <a:r>
              <a:rPr lang="en-GB" sz="1600" b="1" dirty="0"/>
              <a:t>higher rates of mental health problems</a:t>
            </a:r>
          </a:p>
          <a:p>
            <a:pPr marL="285750" indent="-285750" algn="just">
              <a:buFont typeface="Arial"/>
              <a:buChar char="•"/>
            </a:pPr>
            <a:r>
              <a:rPr lang="en-GB" sz="1600" b="1" dirty="0"/>
              <a:t>elevated levels of abuse and extreme violence</a:t>
            </a:r>
          </a:p>
          <a:p>
            <a:pPr marL="285750" indent="-285750" algn="just">
              <a:buFont typeface="Arial"/>
              <a:buChar char="•"/>
            </a:pPr>
            <a:r>
              <a:rPr lang="en-GB" sz="1600" b="1" dirty="0"/>
              <a:t>emotional scars accumulated through prostitution</a:t>
            </a:r>
            <a:endParaRPr lang="en-US" sz="1600" b="1" dirty="0"/>
          </a:p>
        </p:txBody>
      </p:sp>
    </p:spTree>
    <p:extLst>
      <p:ext uri="{BB962C8B-B14F-4D97-AF65-F5344CB8AC3E}">
        <p14:creationId xmlns:p14="http://schemas.microsoft.com/office/powerpoint/2010/main" xmlns="" val="31015891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capital</a:t>
            </a:r>
            <a:endParaRPr lang="en-US" dirty="0"/>
          </a:p>
        </p:txBody>
      </p:sp>
      <p:sp>
        <p:nvSpPr>
          <p:cNvPr id="3" name="Content Placeholder 2"/>
          <p:cNvSpPr>
            <a:spLocks noGrp="1"/>
          </p:cNvSpPr>
          <p:nvPr>
            <p:ph idx="1"/>
          </p:nvPr>
        </p:nvSpPr>
        <p:spPr/>
        <p:txBody>
          <a:bodyPr>
            <a:normAutofit/>
          </a:bodyPr>
          <a:lstStyle/>
          <a:p>
            <a:r>
              <a:rPr lang="en-US" sz="2000" dirty="0" smtClean="0"/>
              <a:t>Low for our male &amp; female participants</a:t>
            </a:r>
          </a:p>
          <a:p>
            <a:r>
              <a:rPr lang="en-US" sz="2000" dirty="0" smtClean="0"/>
              <a:t>Consistent with the literature, women were more likely to report physical/ sexual abuse in childhood &amp; violence by partners as an adult</a:t>
            </a:r>
          </a:p>
          <a:p>
            <a:r>
              <a:rPr lang="en-US" sz="2000" dirty="0" smtClean="0"/>
              <a:t>However, women had more informal support than the men</a:t>
            </a:r>
          </a:p>
          <a:p>
            <a:r>
              <a:rPr lang="en-US" sz="2000" dirty="0" smtClean="0"/>
              <a:t>Women found it easier to establish new non-using friends</a:t>
            </a:r>
          </a:p>
          <a:p>
            <a:r>
              <a:rPr lang="en-US" sz="2000" dirty="0" smtClean="0"/>
              <a:t>Women were more likely to state that children motivated abstinence</a:t>
            </a:r>
            <a:endParaRPr lang="en-US" sz="2000" dirty="0"/>
          </a:p>
        </p:txBody>
      </p:sp>
      <p:pic>
        <p:nvPicPr>
          <p:cNvPr id="6" name="Picture 5"/>
          <p:cNvPicPr>
            <a:picLocks noChangeAspect="1"/>
          </p:cNvPicPr>
          <p:nvPr/>
        </p:nvPicPr>
        <p:blipFill>
          <a:blip r:embed="rId3" cstate="print"/>
          <a:stretch>
            <a:fillRect/>
          </a:stretch>
        </p:blipFill>
        <p:spPr>
          <a:xfrm>
            <a:off x="1424461" y="4288384"/>
            <a:ext cx="2476500" cy="2261854"/>
          </a:xfrm>
          <a:prstGeom prst="rect">
            <a:avLst/>
          </a:prstGeom>
        </p:spPr>
      </p:pic>
    </p:spTree>
    <p:extLst>
      <p:ext uri="{BB962C8B-B14F-4D97-AF65-F5344CB8AC3E}">
        <p14:creationId xmlns:p14="http://schemas.microsoft.com/office/powerpoint/2010/main" xmlns="" val="11398559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capital</a:t>
            </a:r>
            <a:endParaRPr lang="en-US" dirty="0"/>
          </a:p>
        </p:txBody>
      </p:sp>
      <p:sp>
        <p:nvSpPr>
          <p:cNvPr id="3" name="Content Placeholder 2"/>
          <p:cNvSpPr>
            <a:spLocks noGrp="1"/>
          </p:cNvSpPr>
          <p:nvPr>
            <p:ph idx="1"/>
          </p:nvPr>
        </p:nvSpPr>
        <p:spPr/>
        <p:txBody>
          <a:bodyPr/>
          <a:lstStyle/>
          <a:p>
            <a:r>
              <a:rPr lang="en-US" dirty="0" smtClean="0"/>
              <a:t>Male &amp; female participants reported few resources</a:t>
            </a:r>
          </a:p>
          <a:p>
            <a:r>
              <a:rPr lang="en-US" dirty="0" smtClean="0"/>
              <a:t>Women received more material support, including housing, from family</a:t>
            </a:r>
          </a:p>
          <a:p>
            <a:r>
              <a:rPr lang="en-US" dirty="0" smtClean="0"/>
              <a:t>Women were less likely to be homeless</a:t>
            </a:r>
          </a:p>
          <a:p>
            <a:endParaRPr lang="en-US" dirty="0"/>
          </a:p>
        </p:txBody>
      </p:sp>
      <p:pic>
        <p:nvPicPr>
          <p:cNvPr id="5" name="Picture 4"/>
          <p:cNvPicPr>
            <a:picLocks noChangeAspect="1"/>
          </p:cNvPicPr>
          <p:nvPr/>
        </p:nvPicPr>
        <p:blipFill>
          <a:blip r:embed="rId3" cstate="print"/>
          <a:stretch>
            <a:fillRect/>
          </a:stretch>
        </p:blipFill>
        <p:spPr>
          <a:xfrm>
            <a:off x="1777622" y="4011116"/>
            <a:ext cx="1881757" cy="2057587"/>
          </a:xfrm>
          <a:prstGeom prst="rect">
            <a:avLst/>
          </a:prstGeom>
        </p:spPr>
      </p:pic>
    </p:spTree>
    <p:extLst>
      <p:ext uri="{BB962C8B-B14F-4D97-AF65-F5344CB8AC3E}">
        <p14:creationId xmlns:p14="http://schemas.microsoft.com/office/powerpoint/2010/main" xmlns="" val="34721468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capital</a:t>
            </a:r>
            <a:endParaRPr lang="en-US" dirty="0"/>
          </a:p>
        </p:txBody>
      </p:sp>
      <p:sp>
        <p:nvSpPr>
          <p:cNvPr id="3" name="Content Placeholder 2"/>
          <p:cNvSpPr>
            <a:spLocks noGrp="1"/>
          </p:cNvSpPr>
          <p:nvPr>
            <p:ph idx="1"/>
          </p:nvPr>
        </p:nvSpPr>
        <p:spPr/>
        <p:txBody>
          <a:bodyPr>
            <a:normAutofit/>
          </a:bodyPr>
          <a:lstStyle/>
          <a:p>
            <a:r>
              <a:rPr lang="en-US" sz="2000" dirty="0" smtClean="0"/>
              <a:t>Men &amp; women had limited education &amp; work experiences</a:t>
            </a:r>
          </a:p>
          <a:p>
            <a:r>
              <a:rPr lang="en-US" sz="2000" dirty="0" smtClean="0"/>
              <a:t>Men &amp; women had similar modest hopes &amp; aspirations</a:t>
            </a:r>
          </a:p>
          <a:p>
            <a:r>
              <a:rPr lang="en-US" sz="2000" dirty="0" smtClean="0"/>
              <a:t>Men &amp; women reported poor mental &amp; physical health, although they highlighted different types of health problems</a:t>
            </a:r>
          </a:p>
          <a:p>
            <a:r>
              <a:rPr lang="en-US" sz="2000" dirty="0" smtClean="0"/>
              <a:t>There was considerable individual diversity in relation to domestic skills, although women seemed better at budgeting</a:t>
            </a:r>
            <a:endParaRPr lang="en-US" sz="2000" dirty="0"/>
          </a:p>
        </p:txBody>
      </p:sp>
      <p:pic>
        <p:nvPicPr>
          <p:cNvPr id="5" name="Picture 4"/>
          <p:cNvPicPr>
            <a:picLocks noChangeAspect="1"/>
          </p:cNvPicPr>
          <p:nvPr/>
        </p:nvPicPr>
        <p:blipFill>
          <a:blip r:embed="rId3" cstate="print"/>
          <a:stretch>
            <a:fillRect/>
          </a:stretch>
        </p:blipFill>
        <p:spPr>
          <a:xfrm>
            <a:off x="1038919" y="4215393"/>
            <a:ext cx="3314700" cy="2209800"/>
          </a:xfrm>
          <a:prstGeom prst="rect">
            <a:avLst/>
          </a:prstGeom>
        </p:spPr>
      </p:pic>
    </p:spTree>
    <p:extLst>
      <p:ext uri="{BB962C8B-B14F-4D97-AF65-F5344CB8AC3E}">
        <p14:creationId xmlns:p14="http://schemas.microsoft.com/office/powerpoint/2010/main" xmlns="" val="42238320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capital</a:t>
            </a:r>
            <a:endParaRPr lang="en-US" dirty="0"/>
          </a:p>
        </p:txBody>
      </p:sp>
      <p:sp>
        <p:nvSpPr>
          <p:cNvPr id="3" name="Content Placeholder 2"/>
          <p:cNvSpPr>
            <a:spLocks noGrp="1"/>
          </p:cNvSpPr>
          <p:nvPr>
            <p:ph idx="1"/>
          </p:nvPr>
        </p:nvSpPr>
        <p:spPr>
          <a:xfrm>
            <a:off x="457200" y="1507642"/>
            <a:ext cx="8229600" cy="4876800"/>
          </a:xfrm>
        </p:spPr>
        <p:txBody>
          <a:bodyPr>
            <a:normAutofit/>
          </a:bodyPr>
          <a:lstStyle/>
          <a:p>
            <a:r>
              <a:rPr lang="en-US" sz="2000" dirty="0"/>
              <a:t>Men &amp; women </a:t>
            </a:r>
            <a:r>
              <a:rPr lang="en-US" sz="2000" dirty="0" smtClean="0"/>
              <a:t>repeatedly </a:t>
            </a:r>
            <a:r>
              <a:rPr lang="en-US" sz="2000" dirty="0"/>
              <a:t>expressed a desire to be ‘normal’</a:t>
            </a:r>
          </a:p>
          <a:p>
            <a:r>
              <a:rPr lang="en-US" sz="2000" smtClean="0"/>
              <a:t>There was considerable </a:t>
            </a:r>
            <a:r>
              <a:rPr lang="en-US" sz="2000" dirty="0" smtClean="0"/>
              <a:t>individual diversity in terms of the extent to which participants prioritized personal hygiene and self care</a:t>
            </a:r>
          </a:p>
          <a:p>
            <a:r>
              <a:rPr lang="en-US" sz="2000" dirty="0" smtClean="0"/>
              <a:t>Women were more concerned with outward appearances, especially weight</a:t>
            </a:r>
          </a:p>
        </p:txBody>
      </p:sp>
      <p:pic>
        <p:nvPicPr>
          <p:cNvPr id="4" name="Picture 3"/>
          <p:cNvPicPr>
            <a:picLocks noChangeAspect="1"/>
          </p:cNvPicPr>
          <p:nvPr/>
        </p:nvPicPr>
        <p:blipFill>
          <a:blip r:embed="rId3" cstate="print"/>
          <a:stretch>
            <a:fillRect/>
          </a:stretch>
        </p:blipFill>
        <p:spPr>
          <a:xfrm>
            <a:off x="1385221" y="4044839"/>
            <a:ext cx="2286000" cy="2061210"/>
          </a:xfrm>
          <a:prstGeom prst="rect">
            <a:avLst/>
          </a:prstGeom>
        </p:spPr>
      </p:pic>
    </p:spTree>
    <p:extLst>
      <p:ext uri="{BB962C8B-B14F-4D97-AF65-F5344CB8AC3E}">
        <p14:creationId xmlns:p14="http://schemas.microsoft.com/office/powerpoint/2010/main" xmlns="" val="16268171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t>
            </a:r>
            <a:r>
              <a:rPr lang="en-US" dirty="0" smtClean="0"/>
              <a:t>omen </a:t>
            </a:r>
            <a:r>
              <a:rPr lang="en-US" dirty="0"/>
              <a:t>&amp;</a:t>
            </a:r>
            <a:r>
              <a:rPr lang="en-US" dirty="0" smtClean="0"/>
              <a:t> drugs literature</a:t>
            </a:r>
            <a:endParaRPr lang="en-US" dirty="0"/>
          </a:p>
        </p:txBody>
      </p:sp>
      <p:graphicFrame>
        <p:nvGraphicFramePr>
          <p:cNvPr id="4" name="Content Placeholder 13"/>
          <p:cNvGraphicFramePr>
            <a:graphicFrameLocks noGrp="1"/>
          </p:cNvGraphicFramePr>
          <p:nvPr>
            <p:ph idx="1"/>
            <p:extLst>
              <p:ext uri="{D42A27DB-BD31-4B8C-83A1-F6EECF244321}">
                <p14:modId xmlns:p14="http://schemas.microsoft.com/office/powerpoint/2010/main" xmlns="" val="2486445428"/>
              </p:ext>
            </p:extLst>
          </p:nvPr>
        </p:nvGraphicFramePr>
        <p:xfrm>
          <a:off x="457199" y="1900275"/>
          <a:ext cx="8179200" cy="2638286"/>
        </p:xfrm>
        <a:graphic>
          <a:graphicData uri="http://schemas.openxmlformats.org/drawingml/2006/table">
            <a:tbl>
              <a:tblPr firstRow="1" bandRow="1" bandCol="1">
                <a:tableStyleId>{5940675A-B579-460E-94D1-54222C63F5DA}</a:tableStyleId>
              </a:tblPr>
              <a:tblGrid>
                <a:gridCol w="2266123"/>
                <a:gridCol w="5913077"/>
              </a:tblGrid>
              <a:tr h="377686">
                <a:tc>
                  <a:txBody>
                    <a:bodyPr/>
                    <a:lstStyle/>
                    <a:p>
                      <a:pPr algn="ctr"/>
                      <a:r>
                        <a:rPr lang="en-US" sz="1400" b="1" dirty="0" smtClean="0">
                          <a:solidFill>
                            <a:srgbClr val="292934"/>
                          </a:solidFill>
                        </a:rPr>
                        <a:t>Era</a:t>
                      </a:r>
                      <a:endParaRPr lang="en-US" sz="1400" b="1" dirty="0">
                        <a:solidFill>
                          <a:srgbClr val="292934"/>
                        </a:solidFill>
                      </a:endParaRPr>
                    </a:p>
                  </a:txBody>
                  <a:tcPr>
                    <a:solidFill>
                      <a:schemeClr val="tx2"/>
                    </a:solidFill>
                  </a:tcPr>
                </a:tc>
                <a:tc>
                  <a:txBody>
                    <a:bodyPr/>
                    <a:lstStyle/>
                    <a:p>
                      <a:pPr algn="ctr"/>
                      <a:r>
                        <a:rPr lang="en-US" sz="1400" b="1" dirty="0" smtClean="0">
                          <a:solidFill>
                            <a:srgbClr val="292934"/>
                          </a:solidFill>
                        </a:rPr>
                        <a:t>Focus</a:t>
                      </a:r>
                      <a:endParaRPr lang="en-US" sz="1400" b="1" dirty="0">
                        <a:solidFill>
                          <a:srgbClr val="292934"/>
                        </a:solidFill>
                      </a:endParaRPr>
                    </a:p>
                  </a:txBody>
                  <a:tcPr>
                    <a:solidFill>
                      <a:schemeClr val="tx2"/>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292934"/>
                          </a:solidFill>
                        </a:rPr>
                        <a:t>First addiction literature</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400" baseline="0" dirty="0" smtClean="0">
                          <a:solidFill>
                            <a:srgbClr val="292934"/>
                          </a:solidFill>
                        </a:rPr>
                        <a:t>Ignored women or portrayed them as ‘bad’, ‘mad’, or ‘sad’</a:t>
                      </a:r>
                    </a:p>
                  </a:txBody>
                  <a:tcPr/>
                </a:tc>
              </a:tr>
              <a:tr h="370840">
                <a:tc>
                  <a:txBody>
                    <a:bodyPr/>
                    <a:lstStyle/>
                    <a:p>
                      <a:r>
                        <a:rPr lang="en-US" sz="1400" dirty="0" smtClean="0">
                          <a:solidFill>
                            <a:srgbClr val="292934"/>
                          </a:solidFill>
                        </a:rPr>
                        <a:t>Early</a:t>
                      </a:r>
                      <a:r>
                        <a:rPr lang="en-US" sz="1400" baseline="0" dirty="0" smtClean="0">
                          <a:solidFill>
                            <a:srgbClr val="292934"/>
                          </a:solidFill>
                        </a:rPr>
                        <a:t> feminist literature on women &amp; drugs </a:t>
                      </a:r>
                      <a:br>
                        <a:rPr lang="en-US" sz="1400" baseline="0" dirty="0" smtClean="0">
                          <a:solidFill>
                            <a:srgbClr val="292934"/>
                          </a:solidFill>
                        </a:rPr>
                      </a:br>
                      <a:endParaRPr lang="en-US" sz="1400" i="1" baseline="0" dirty="0" smtClean="0">
                        <a:solidFill>
                          <a:srgbClr val="292934"/>
                        </a:solidFill>
                      </a:endParaRPr>
                    </a:p>
                    <a:p>
                      <a:endParaRPr lang="en-US" sz="1400" i="1" dirty="0">
                        <a:solidFill>
                          <a:srgbClr val="292934"/>
                        </a:solidFill>
                      </a:endParaRPr>
                    </a:p>
                  </a:txBody>
                  <a:tcPr/>
                </a:tc>
                <a:tc>
                  <a:txBody>
                    <a:bodyPr/>
                    <a:lstStyle/>
                    <a:p>
                      <a:pPr marL="285750" indent="-285750">
                        <a:buFont typeface="Arial"/>
                        <a:buChar char="•"/>
                      </a:pPr>
                      <a:r>
                        <a:rPr lang="en-US" sz="1400" dirty="0" smtClean="0">
                          <a:solidFill>
                            <a:srgbClr val="292934"/>
                          </a:solidFill>
                        </a:rPr>
                        <a:t>H</a:t>
                      </a:r>
                      <a:r>
                        <a:rPr lang="en-US" sz="1400" baseline="0" dirty="0" smtClean="0">
                          <a:solidFill>
                            <a:srgbClr val="292934"/>
                          </a:solidFill>
                        </a:rPr>
                        <a:t>ighlighted women’s shared experiences of addiction (focused on sex work, sexual relationships, pregnancy/ mothering, abuse)</a:t>
                      </a:r>
                    </a:p>
                    <a:p>
                      <a:pPr marL="285750" indent="-285750">
                        <a:buFont typeface="Arial"/>
                        <a:buChar char="•"/>
                      </a:pPr>
                      <a:r>
                        <a:rPr lang="en-US" sz="1400" baseline="0" dirty="0" smtClean="0">
                          <a:solidFill>
                            <a:srgbClr val="292934"/>
                          </a:solidFill>
                        </a:rPr>
                        <a:t>Highlighted barriers to accessing services faced by women</a:t>
                      </a:r>
                    </a:p>
                    <a:p>
                      <a:pPr marL="285750" indent="-285750">
                        <a:buFont typeface="Arial"/>
                        <a:buChar char="•"/>
                      </a:pPr>
                      <a:r>
                        <a:rPr lang="en-US" sz="1400" baseline="0" dirty="0" smtClean="0">
                          <a:solidFill>
                            <a:srgbClr val="292934"/>
                          </a:solidFill>
                        </a:rPr>
                        <a:t>Highlighted the need for specialized women’s services</a:t>
                      </a:r>
                      <a:endParaRPr lang="en-US" sz="1400" dirty="0">
                        <a:solidFill>
                          <a:srgbClr val="292934"/>
                        </a:solidFill>
                      </a:endParaRPr>
                    </a:p>
                  </a:txBody>
                  <a:tcPr/>
                </a:tc>
              </a:tr>
              <a:tr h="370840">
                <a:tc>
                  <a:txBody>
                    <a:bodyPr/>
                    <a:lstStyle/>
                    <a:p>
                      <a:r>
                        <a:rPr lang="en-US" sz="1400" dirty="0" smtClean="0">
                          <a:solidFill>
                            <a:srgbClr val="292934"/>
                          </a:solidFill>
                        </a:rPr>
                        <a:t>Later feminist</a:t>
                      </a:r>
                      <a:r>
                        <a:rPr lang="en-US" sz="1400" baseline="0" dirty="0" smtClean="0">
                          <a:solidFill>
                            <a:srgbClr val="292934"/>
                          </a:solidFill>
                        </a:rPr>
                        <a:t> literature </a:t>
                      </a:r>
                    </a:p>
                    <a:p>
                      <a:endParaRPr lang="en-US" sz="1400" i="1" baseline="0" dirty="0" smtClean="0">
                        <a:solidFill>
                          <a:srgbClr val="292934"/>
                        </a:solidFill>
                      </a:endParaRPr>
                    </a:p>
                  </a:txBody>
                  <a:tcPr/>
                </a:tc>
                <a:tc>
                  <a:txBody>
                    <a:bodyPr/>
                    <a:lstStyle/>
                    <a:p>
                      <a:pPr marL="285750" indent="-285750">
                        <a:buFont typeface="Arial"/>
                        <a:buChar char="•"/>
                      </a:pPr>
                      <a:r>
                        <a:rPr lang="en-US" sz="1400" dirty="0" smtClean="0">
                          <a:solidFill>
                            <a:srgbClr val="292934"/>
                          </a:solidFill>
                        </a:rPr>
                        <a:t>Identified women’s diverse needs &amp;</a:t>
                      </a:r>
                      <a:r>
                        <a:rPr lang="en-US" sz="1400" baseline="0" dirty="0" smtClean="0">
                          <a:solidFill>
                            <a:srgbClr val="292934"/>
                          </a:solidFill>
                        </a:rPr>
                        <a:t> experiences</a:t>
                      </a:r>
                    </a:p>
                    <a:p>
                      <a:pPr marL="285750" indent="-285750">
                        <a:buFont typeface="Arial"/>
                        <a:buChar char="•"/>
                      </a:pPr>
                      <a:r>
                        <a:rPr lang="en-US" sz="1400" baseline="0" dirty="0" smtClean="0">
                          <a:solidFill>
                            <a:srgbClr val="292934"/>
                          </a:solidFill>
                        </a:rPr>
                        <a:t>Showed similarities between male &amp; female drug users</a:t>
                      </a:r>
                    </a:p>
                    <a:p>
                      <a:pPr marL="285750" indent="-285750">
                        <a:buFont typeface="Arial"/>
                        <a:buChar char="•"/>
                      </a:pPr>
                      <a:r>
                        <a:rPr lang="en-US" sz="1400" baseline="0" dirty="0" smtClean="0">
                          <a:solidFill>
                            <a:srgbClr val="292934"/>
                          </a:solidFill>
                        </a:rPr>
                        <a:t>Located women’s drug use in terms of choice, pleasure seeking &amp; self-fulfillment</a:t>
                      </a:r>
                    </a:p>
                  </a:txBody>
                  <a:tcPr/>
                </a:tc>
              </a:tr>
            </a:tbl>
          </a:graphicData>
        </a:graphic>
      </p:graphicFrame>
    </p:spTree>
    <p:extLst>
      <p:ext uri="{BB962C8B-B14F-4D97-AF65-F5344CB8AC3E}">
        <p14:creationId xmlns:p14="http://schemas.microsoft.com/office/powerpoint/2010/main" xmlns="" val="8982681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2929"/>
            <a:ext cx="8229600" cy="990600"/>
          </a:xfrm>
        </p:spPr>
        <p:txBody>
          <a:bodyPr>
            <a:normAutofit fontScale="90000"/>
          </a:bodyPr>
          <a:lstStyle/>
          <a:p>
            <a:r>
              <a:rPr lang="en-US" dirty="0" smtClean="0"/>
              <a:t>Is Cloud &amp; </a:t>
            </a:r>
            <a:r>
              <a:rPr lang="en-US" dirty="0" err="1" smtClean="0"/>
              <a:t>Granfield’s</a:t>
            </a:r>
            <a:r>
              <a:rPr lang="en-US" dirty="0" smtClean="0"/>
              <a:t> model of recovery capital useful?</a:t>
            </a:r>
            <a:endParaRPr lang="en-US" dirty="0"/>
          </a:p>
        </p:txBody>
      </p:sp>
      <p:sp>
        <p:nvSpPr>
          <p:cNvPr id="3" name="Content Placeholder 2"/>
          <p:cNvSpPr>
            <a:spLocks noGrp="1"/>
          </p:cNvSpPr>
          <p:nvPr>
            <p:ph idx="1"/>
          </p:nvPr>
        </p:nvSpPr>
        <p:spPr>
          <a:xfrm>
            <a:off x="457200" y="1828343"/>
            <a:ext cx="8229600" cy="4876800"/>
          </a:xfrm>
        </p:spPr>
        <p:txBody>
          <a:bodyPr>
            <a:normAutofit/>
          </a:bodyPr>
          <a:lstStyle/>
          <a:p>
            <a:r>
              <a:rPr lang="en-US" sz="1800" dirty="0" smtClean="0"/>
              <a:t>Yes, but…</a:t>
            </a:r>
          </a:p>
          <a:p>
            <a:pPr lvl="1"/>
            <a:r>
              <a:rPr lang="en-US" sz="1800" dirty="0" smtClean="0"/>
              <a:t>Cultural capital might be negative, especially for women </a:t>
            </a:r>
          </a:p>
          <a:p>
            <a:pPr lvl="1"/>
            <a:r>
              <a:rPr lang="en-US" sz="1800" dirty="0" smtClean="0"/>
              <a:t>Physical capital seems to be misnamed</a:t>
            </a:r>
          </a:p>
          <a:p>
            <a:pPr lvl="1"/>
            <a:r>
              <a:rPr lang="en-US" sz="1800" dirty="0" smtClean="0"/>
              <a:t>Human capital seems to have too many components </a:t>
            </a:r>
          </a:p>
          <a:p>
            <a:pPr lvl="1"/>
            <a:r>
              <a:rPr lang="en-US" sz="1800" dirty="0" smtClean="0"/>
              <a:t>Health capital could be a separate category</a:t>
            </a:r>
            <a:endParaRPr lang="en-US" sz="1800" dirty="0"/>
          </a:p>
        </p:txBody>
      </p:sp>
      <p:graphicFrame>
        <p:nvGraphicFramePr>
          <p:cNvPr id="4" name="Content Placeholder 7"/>
          <p:cNvGraphicFramePr>
            <a:graphicFrameLocks/>
          </p:cNvGraphicFramePr>
          <p:nvPr>
            <p:extLst>
              <p:ext uri="{D42A27DB-BD31-4B8C-83A1-F6EECF244321}">
                <p14:modId xmlns:p14="http://schemas.microsoft.com/office/powerpoint/2010/main" xmlns="" val="2710605899"/>
              </p:ext>
            </p:extLst>
          </p:nvPr>
        </p:nvGraphicFramePr>
        <p:xfrm>
          <a:off x="327852" y="3163615"/>
          <a:ext cx="8229600" cy="3341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7"/>
          <p:cNvGraphicFramePr>
            <a:graphicFrameLocks noChangeAspect="1"/>
          </p:cNvGraphicFramePr>
          <p:nvPr>
            <p:extLst>
              <p:ext uri="{D42A27DB-BD31-4B8C-83A1-F6EECF244321}">
                <p14:modId xmlns:p14="http://schemas.microsoft.com/office/powerpoint/2010/main" xmlns="" val="3734056625"/>
              </p:ext>
            </p:extLst>
          </p:nvPr>
        </p:nvGraphicFramePr>
        <p:xfrm>
          <a:off x="-290341" y="3640974"/>
          <a:ext cx="9776769" cy="32170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8105681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471506" y="1862870"/>
            <a:ext cx="3822700" cy="3111500"/>
          </a:xfrm>
          <a:prstGeom prst="rect">
            <a:avLst/>
          </a:prstGeom>
        </p:spPr>
      </p:pic>
      <p:sp>
        <p:nvSpPr>
          <p:cNvPr id="6" name="Rectangle 5"/>
          <p:cNvSpPr/>
          <p:nvPr/>
        </p:nvSpPr>
        <p:spPr>
          <a:xfrm>
            <a:off x="4572000" y="1899187"/>
            <a:ext cx="4218798" cy="2585323"/>
          </a:xfrm>
          <a:prstGeom prst="rect">
            <a:avLst/>
          </a:prstGeom>
        </p:spPr>
        <p:txBody>
          <a:bodyPr wrap="square">
            <a:spAutoFit/>
          </a:bodyPr>
          <a:lstStyle/>
          <a:p>
            <a:pPr algn="ctr"/>
            <a:endParaRPr lang="en-US" dirty="0" smtClean="0"/>
          </a:p>
          <a:p>
            <a:pPr algn="ctr"/>
            <a:r>
              <a:rPr lang="en-US" dirty="0" smtClean="0"/>
              <a:t>“</a:t>
            </a:r>
            <a:r>
              <a:rPr lang="en-US" dirty="0"/>
              <a:t>Yet if a woman never lets herself go, how will she ever know how far she might have got? If she never takes off her high-heeled shoes, how will she ever know how far she could walk or how fast she could run?</a:t>
            </a:r>
            <a:r>
              <a:rPr lang="en-US" dirty="0" smtClean="0"/>
              <a:t>”</a:t>
            </a:r>
          </a:p>
          <a:p>
            <a:pPr algn="ctr"/>
            <a:endParaRPr lang="en-US" dirty="0"/>
          </a:p>
          <a:p>
            <a:pPr algn="ctr"/>
            <a:r>
              <a:rPr lang="en-US" dirty="0" smtClean="0"/>
              <a:t>Germaine Greer</a:t>
            </a:r>
            <a:endParaRPr lang="en-US" dirty="0"/>
          </a:p>
        </p:txBody>
      </p:sp>
    </p:spTree>
    <p:extLst>
      <p:ext uri="{BB962C8B-B14F-4D97-AF65-F5344CB8AC3E}">
        <p14:creationId xmlns:p14="http://schemas.microsoft.com/office/powerpoint/2010/main" xmlns="" val="16557605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Conclusions</a:t>
            </a:r>
            <a:endParaRPr lang="en-US" dirty="0"/>
          </a:p>
        </p:txBody>
      </p:sp>
      <p:sp>
        <p:nvSpPr>
          <p:cNvPr id="3" name="Content Placeholder 2"/>
          <p:cNvSpPr>
            <a:spLocks noGrp="1"/>
          </p:cNvSpPr>
          <p:nvPr>
            <p:ph sz="half" idx="1"/>
          </p:nvPr>
        </p:nvSpPr>
        <p:spPr>
          <a:xfrm>
            <a:off x="576185" y="1568550"/>
            <a:ext cx="7607996" cy="1921424"/>
          </a:xfrm>
        </p:spPr>
        <p:txBody>
          <a:bodyPr>
            <a:noAutofit/>
          </a:bodyPr>
          <a:lstStyle/>
          <a:p>
            <a:r>
              <a:rPr lang="en-US" sz="2000" dirty="0" smtClean="0"/>
              <a:t>Recovery capital tends to be low for males &amp; females</a:t>
            </a:r>
          </a:p>
          <a:p>
            <a:r>
              <a:rPr lang="en-US" sz="2000" dirty="0"/>
              <a:t>Recovery resources vary by individual</a:t>
            </a:r>
          </a:p>
          <a:p>
            <a:r>
              <a:rPr lang="en-US" sz="2000" dirty="0" smtClean="0"/>
              <a:t>We cannot assume women have less recovery capital than men</a:t>
            </a:r>
          </a:p>
          <a:p>
            <a:r>
              <a:rPr lang="en-US" sz="2000" dirty="0"/>
              <a:t>C</a:t>
            </a:r>
            <a:r>
              <a:rPr lang="en-US" sz="2000" dirty="0" smtClean="0"/>
              <a:t>ultural </a:t>
            </a:r>
            <a:r>
              <a:rPr lang="en-US" sz="2000" dirty="0"/>
              <a:t>capital can be </a:t>
            </a:r>
            <a:r>
              <a:rPr lang="en-US" sz="2000" dirty="0" smtClean="0"/>
              <a:t>negative, especially </a:t>
            </a:r>
            <a:r>
              <a:rPr lang="en-US" sz="2000" dirty="0"/>
              <a:t>for </a:t>
            </a:r>
            <a:r>
              <a:rPr lang="en-US" sz="2000" dirty="0" smtClean="0"/>
              <a:t>women</a:t>
            </a:r>
          </a:p>
          <a:p>
            <a:r>
              <a:rPr lang="en-US" sz="2000" dirty="0" smtClean="0"/>
              <a:t>Women are likely to have particular support needs in recovery</a:t>
            </a:r>
          </a:p>
          <a:p>
            <a:r>
              <a:rPr lang="en-US" sz="2000" dirty="0" smtClean="0"/>
              <a:t>We need to enable both men &amp; women to maximize their recovery capital &amp; achieve their recovery potential</a:t>
            </a:r>
          </a:p>
          <a:p>
            <a:r>
              <a:rPr lang="en-US" sz="2000" dirty="0" smtClean="0"/>
              <a:t>And we need to remember that many of the challenges faced by people </a:t>
            </a:r>
            <a:r>
              <a:rPr lang="en-US" sz="2000" smtClean="0"/>
              <a:t>in recovery </a:t>
            </a:r>
            <a:r>
              <a:rPr lang="en-US" sz="2000" dirty="0" smtClean="0"/>
              <a:t>are common to other people too</a:t>
            </a:r>
            <a:endParaRPr lang="en-US" sz="2000" dirty="0"/>
          </a:p>
          <a:p>
            <a:pPr marL="0" indent="0">
              <a:buNone/>
            </a:pPr>
            <a:endParaRPr lang="en-US" sz="2000" dirty="0"/>
          </a:p>
          <a:p>
            <a:r>
              <a:rPr lang="en-US" sz="2000" dirty="0" smtClean="0"/>
              <a:t>And, so finally …</a:t>
            </a:r>
            <a:endParaRPr lang="en-US" sz="2000" dirty="0"/>
          </a:p>
          <a:p>
            <a:pPr marL="0" indent="0">
              <a:buNone/>
            </a:pPr>
            <a:endParaRPr lang="en-US" sz="2000" dirty="0"/>
          </a:p>
        </p:txBody>
      </p:sp>
    </p:spTree>
    <p:extLst>
      <p:ext uri="{BB962C8B-B14F-4D97-AF65-F5344CB8AC3E}">
        <p14:creationId xmlns:p14="http://schemas.microsoft.com/office/powerpoint/2010/main" xmlns="" val="67054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839"/>
            <a:ext cx="8229600" cy="990600"/>
          </a:xfrm>
        </p:spPr>
        <p:txBody>
          <a:bodyPr>
            <a:normAutofit/>
          </a:bodyPr>
          <a:lstStyle/>
          <a:p>
            <a:r>
              <a:rPr lang="en-US" dirty="0" smtClean="0"/>
              <a:t>Clouds or Hope?</a:t>
            </a:r>
            <a:endParaRPr lang="en-US" dirty="0"/>
          </a:p>
        </p:txBody>
      </p:sp>
      <p:pic>
        <p:nvPicPr>
          <p:cNvPr id="3" name="Content Placeholder 2"/>
          <p:cNvPicPr>
            <a:picLocks noGrp="1" noChangeAspect="1"/>
          </p:cNvPicPr>
          <p:nvPr>
            <p:ph sz="half" idx="2"/>
          </p:nvPr>
        </p:nvPicPr>
        <p:blipFill>
          <a:blip r:embed="rId3" cstate="print"/>
          <a:srcRect l="36791" r="36791"/>
          <a:stretch>
            <a:fillRect/>
          </a:stretch>
        </p:blipFill>
        <p:spPr>
          <a:xfrm>
            <a:off x="1875111" y="1662543"/>
            <a:ext cx="1751355" cy="2045970"/>
          </a:xfrm>
        </p:spPr>
      </p:pic>
      <p:pic>
        <p:nvPicPr>
          <p:cNvPr id="32" name="Content Placeholder 11"/>
          <p:cNvPicPr>
            <a:picLocks noGrp="1" noChangeAspect="1"/>
          </p:cNvPicPr>
          <p:nvPr>
            <p:ph sz="half" idx="1"/>
          </p:nvPr>
        </p:nvPicPr>
        <p:blipFill>
          <a:blip r:embed="rId4" cstate="print"/>
          <a:srcRect l="7201" r="7201"/>
          <a:stretch>
            <a:fillRect/>
          </a:stretch>
        </p:blipFill>
        <p:spPr>
          <a:xfrm>
            <a:off x="4759348" y="1667313"/>
            <a:ext cx="1693999" cy="2041200"/>
          </a:xfrm>
        </p:spPr>
      </p:pic>
      <p:sp>
        <p:nvSpPr>
          <p:cNvPr id="7" name="TextBox 6"/>
          <p:cNvSpPr txBox="1"/>
          <p:nvPr/>
        </p:nvSpPr>
        <p:spPr>
          <a:xfrm>
            <a:off x="657412" y="3975652"/>
            <a:ext cx="8029388" cy="2308324"/>
          </a:xfrm>
          <a:prstGeom prst="rect">
            <a:avLst/>
          </a:prstGeom>
          <a:noFill/>
        </p:spPr>
        <p:txBody>
          <a:bodyPr wrap="square" rtlCol="0">
            <a:spAutoFit/>
          </a:bodyPr>
          <a:lstStyle/>
          <a:p>
            <a:pPr marL="285750" indent="-285750">
              <a:buFont typeface="Arial"/>
              <a:buChar char="•"/>
            </a:pPr>
            <a:r>
              <a:rPr lang="en-US" dirty="0" smtClean="0"/>
              <a:t>An all-female environment isn’t right for everyone, but</a:t>
            </a:r>
          </a:p>
          <a:p>
            <a:pPr marL="285750" indent="-285750">
              <a:buFont typeface="Arial"/>
              <a:buChar char="•"/>
            </a:pPr>
            <a:r>
              <a:rPr lang="en-US" dirty="0"/>
              <a:t>I</a:t>
            </a:r>
            <a:r>
              <a:rPr lang="en-US" dirty="0" smtClean="0"/>
              <a:t>s right for some people at certain points in their lives </a:t>
            </a:r>
          </a:p>
          <a:p>
            <a:pPr marL="285750" indent="-285750">
              <a:buFont typeface="Arial"/>
              <a:buChar char="•"/>
            </a:pPr>
            <a:r>
              <a:rPr lang="en-US" dirty="0" smtClean="0"/>
              <a:t>An all-female environment can offer a safe &amp; supportive place to:</a:t>
            </a:r>
            <a:endParaRPr lang="en-US" dirty="0"/>
          </a:p>
          <a:p>
            <a:pPr marL="742950" lvl="1" indent="-285750">
              <a:buFont typeface="Arial"/>
              <a:buChar char="•"/>
            </a:pPr>
            <a:r>
              <a:rPr lang="en-US" dirty="0" smtClean="0"/>
              <a:t>Work through complex issues</a:t>
            </a:r>
          </a:p>
          <a:p>
            <a:pPr marL="742950" lvl="1" indent="-285750">
              <a:buFont typeface="Arial"/>
              <a:buChar char="•"/>
            </a:pPr>
            <a:r>
              <a:rPr lang="en-US" dirty="0" smtClean="0"/>
              <a:t>Address </a:t>
            </a:r>
            <a:r>
              <a:rPr lang="en-US" dirty="0"/>
              <a:t>emotional, physical, educational &amp; recreational </a:t>
            </a:r>
            <a:r>
              <a:rPr lang="en-US" dirty="0" smtClean="0"/>
              <a:t>needs</a:t>
            </a:r>
          </a:p>
          <a:p>
            <a:pPr marL="742950" lvl="1" indent="-285750">
              <a:buFont typeface="Arial"/>
              <a:buChar char="•"/>
            </a:pPr>
            <a:r>
              <a:rPr lang="en-US" dirty="0" smtClean="0"/>
              <a:t>Benefit from the encouragement &amp; support of professionals &amp; peers</a:t>
            </a:r>
          </a:p>
          <a:p>
            <a:pPr marL="742950" lvl="1" indent="-285750">
              <a:buFont typeface="Arial"/>
              <a:buChar char="•"/>
            </a:pPr>
            <a:r>
              <a:rPr lang="en-US" dirty="0"/>
              <a:t>Nurture confidence &amp; self-esteem</a:t>
            </a:r>
          </a:p>
          <a:p>
            <a:pPr marL="742950" lvl="1" indent="-285750">
              <a:buFont typeface="Arial"/>
              <a:buChar char="•"/>
            </a:pPr>
            <a:r>
              <a:rPr lang="en-US" dirty="0" smtClean="0"/>
              <a:t>Share aspirations, strengths, talents &amp; resources </a:t>
            </a:r>
            <a:endParaRPr lang="en-US" dirty="0"/>
          </a:p>
        </p:txBody>
      </p:sp>
    </p:spTree>
    <p:extLst>
      <p:ext uri="{BB962C8B-B14F-4D97-AF65-F5344CB8AC3E}">
        <p14:creationId xmlns:p14="http://schemas.microsoft.com/office/powerpoint/2010/main" xmlns="" val="11943826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checkerboard(across)">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heckerboard(across)">
                                      <p:cBhvr>
                                        <p:cTn id="17" dur="500"/>
                                        <p:tgtEl>
                                          <p:spTgt spid="7">
                                            <p:txEl>
                                              <p:pRg st="0" end="0"/>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checkerboard(across)">
                                      <p:cBhvr>
                                        <p:cTn id="20" dur="500"/>
                                        <p:tgtEl>
                                          <p:spTgt spid="7">
                                            <p:txEl>
                                              <p:pRg st="1" end="1"/>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checkerboard(across)">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checkerboard(across)">
                                      <p:cBhvr>
                                        <p:cTn id="28" dur="500"/>
                                        <p:tgtEl>
                                          <p:spTgt spid="7">
                                            <p:txEl>
                                              <p:pRg st="3" end="3"/>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checkerboard(across)">
                                      <p:cBhvr>
                                        <p:cTn id="31" dur="500"/>
                                        <p:tgtEl>
                                          <p:spTgt spid="7">
                                            <p:txEl>
                                              <p:pRg st="4" end="4"/>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Effect transition="in" filter="checkerboard(across)">
                                      <p:cBhvr>
                                        <p:cTn id="34" dur="500"/>
                                        <p:tgtEl>
                                          <p:spTgt spid="7">
                                            <p:txEl>
                                              <p:pRg st="5" end="5"/>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checkerboard(across)">
                                      <p:cBhvr>
                                        <p:cTn id="37" dur="500"/>
                                        <p:tgtEl>
                                          <p:spTgt spid="7">
                                            <p:txEl>
                                              <p:pRg st="6" end="6"/>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7">
                                            <p:txEl>
                                              <p:pRg st="7" end="7"/>
                                            </p:txEl>
                                          </p:spTgt>
                                        </p:tgtEl>
                                        <p:attrNameLst>
                                          <p:attrName>style.visibility</p:attrName>
                                        </p:attrNameLst>
                                      </p:cBhvr>
                                      <p:to>
                                        <p:strVal val="visible"/>
                                      </p:to>
                                    </p:set>
                                    <p:animEffect transition="in" filter="checkerboard(across)">
                                      <p:cBhvr>
                                        <p:cTn id="40"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Acknowledgements</a:t>
            </a:r>
            <a:endParaRPr lang="en-GB" dirty="0"/>
          </a:p>
        </p:txBody>
      </p:sp>
      <p:sp>
        <p:nvSpPr>
          <p:cNvPr id="2" name="Content Placeholder 1"/>
          <p:cNvSpPr>
            <a:spLocks noGrp="1"/>
          </p:cNvSpPr>
          <p:nvPr>
            <p:ph idx="1"/>
          </p:nvPr>
        </p:nvSpPr>
        <p:spPr>
          <a:xfrm>
            <a:off x="323527" y="1827997"/>
            <a:ext cx="8363273" cy="2592000"/>
          </a:xfrm>
        </p:spPr>
        <p:txBody>
          <a:bodyPr>
            <a:normAutofit fontScale="77500" lnSpcReduction="20000"/>
          </a:bodyPr>
          <a:lstStyle/>
          <a:p>
            <a:pPr marL="529781" indent="-304800"/>
            <a:r>
              <a:rPr lang="en-GB" sz="2400" b="1" dirty="0" smtClean="0"/>
              <a:t>Co-researchers: </a:t>
            </a:r>
            <a:r>
              <a:rPr lang="en-GB" sz="2400" dirty="0" smtClean="0"/>
              <a:t>Sarah Nettleton &amp; Lucy Pickering</a:t>
            </a:r>
          </a:p>
          <a:p>
            <a:pPr marL="529781" indent="-304800"/>
            <a:r>
              <a:rPr lang="en-GB" sz="2400" b="1" dirty="0" smtClean="0"/>
              <a:t>Economic and Social Research Council:</a:t>
            </a:r>
            <a:r>
              <a:rPr lang="en-GB" sz="2400" dirty="0" smtClean="0"/>
              <a:t> for funding the study</a:t>
            </a:r>
          </a:p>
          <a:p>
            <a:pPr marL="529781" indent="-304800"/>
            <a:r>
              <a:rPr lang="en-GB" sz="2400" b="1" dirty="0" smtClean="0"/>
              <a:t>40 research participants:</a:t>
            </a:r>
            <a:r>
              <a:rPr lang="en-GB" sz="2400" dirty="0" smtClean="0"/>
              <a:t> for giving their time &amp; sharing their views &amp; experiences</a:t>
            </a:r>
          </a:p>
          <a:p>
            <a:pPr marL="529781" indent="-304800"/>
            <a:r>
              <a:rPr lang="en-GB" sz="2400" b="1" dirty="0" smtClean="0"/>
              <a:t>Service providers:</a:t>
            </a:r>
            <a:r>
              <a:rPr lang="en-GB" sz="2400" dirty="0" smtClean="0"/>
              <a:t> for assisting with study recruitment</a:t>
            </a:r>
          </a:p>
          <a:p>
            <a:pPr marL="529781" indent="-304800"/>
            <a:r>
              <a:rPr lang="en-GB" b="1" dirty="0" smtClean="0"/>
              <a:t>Action on Addiction (especially Amanda Thompson): </a:t>
            </a:r>
            <a:r>
              <a:rPr lang="en-GB" dirty="0" smtClean="0"/>
              <a:t>for organising today’s seminar</a:t>
            </a:r>
          </a:p>
          <a:p>
            <a:pPr marL="529781" indent="-304800"/>
            <a:r>
              <a:rPr lang="en-GB" b="1" dirty="0" err="1" smtClean="0"/>
              <a:t>Eversheds</a:t>
            </a:r>
            <a:r>
              <a:rPr lang="en-GB" b="1" dirty="0" smtClean="0"/>
              <a:t>: </a:t>
            </a:r>
            <a:r>
              <a:rPr lang="en-GB" dirty="0" smtClean="0"/>
              <a:t>for funding today’s seminar</a:t>
            </a:r>
          </a:p>
          <a:p>
            <a:pPr marL="529781" indent="-304800"/>
            <a:r>
              <a:rPr lang="en-GB" b="1" dirty="0" smtClean="0"/>
              <a:t>Nick Barton: </a:t>
            </a:r>
            <a:r>
              <a:rPr lang="en-GB" dirty="0" smtClean="0"/>
              <a:t>for suggesting today’s focus on gender</a:t>
            </a:r>
            <a:endParaRPr lang="en-GB" sz="2400" b="1" dirty="0" smtClean="0"/>
          </a:p>
          <a:p>
            <a:pPr marL="529781" indent="-304800">
              <a:buNone/>
            </a:pPr>
            <a:endParaRPr lang="en-GB" sz="2400" dirty="0" smtClean="0"/>
          </a:p>
        </p:txBody>
      </p:sp>
      <p:pic>
        <p:nvPicPr>
          <p:cNvPr id="4" name="Picture 3"/>
          <p:cNvPicPr>
            <a:picLocks noChangeAspect="1"/>
          </p:cNvPicPr>
          <p:nvPr/>
        </p:nvPicPr>
        <p:blipFill>
          <a:blip r:embed="rId3" cstate="print"/>
          <a:stretch>
            <a:fillRect/>
          </a:stretch>
        </p:blipFill>
        <p:spPr>
          <a:xfrm>
            <a:off x="6010106" y="4419997"/>
            <a:ext cx="2964561" cy="2374011"/>
          </a:xfrm>
          <a:prstGeom prst="rect">
            <a:avLst/>
          </a:prstGeom>
        </p:spPr>
      </p:pic>
    </p:spTree>
    <p:extLst>
      <p:ext uri="{BB962C8B-B14F-4D97-AF65-F5344CB8AC3E}">
        <p14:creationId xmlns:p14="http://schemas.microsoft.com/office/powerpoint/2010/main" xmlns="" val="12111295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discussion</a:t>
            </a:r>
            <a:endParaRPr lang="en-US" dirty="0"/>
          </a:p>
        </p:txBody>
      </p:sp>
      <p:sp>
        <p:nvSpPr>
          <p:cNvPr id="3" name="Content Placeholder 2"/>
          <p:cNvSpPr>
            <a:spLocks noGrp="1"/>
          </p:cNvSpPr>
          <p:nvPr>
            <p:ph idx="1"/>
          </p:nvPr>
        </p:nvSpPr>
        <p:spPr/>
        <p:txBody>
          <a:bodyPr/>
          <a:lstStyle/>
          <a:p>
            <a:r>
              <a:rPr lang="en-US" dirty="0" smtClean="0"/>
              <a:t>Are there any additional everyday challenges for women in recovery?</a:t>
            </a:r>
          </a:p>
          <a:p>
            <a:r>
              <a:rPr lang="en-US" dirty="0" smtClean="0"/>
              <a:t>Should we provide women only services?</a:t>
            </a:r>
          </a:p>
          <a:p>
            <a:r>
              <a:rPr lang="en-US" dirty="0" smtClean="0"/>
              <a:t>Should we provide men only services?</a:t>
            </a:r>
          </a:p>
          <a:p>
            <a:r>
              <a:rPr lang="en-US" dirty="0" smtClean="0"/>
              <a:t>What type of women only (&amp; men only) services should we provide?</a:t>
            </a:r>
          </a:p>
          <a:p>
            <a:r>
              <a:rPr lang="en-US" dirty="0" smtClean="0"/>
              <a:t>What kinds of support do women particularly need in recovery? Is this different for men?</a:t>
            </a:r>
          </a:p>
          <a:p>
            <a:r>
              <a:rPr lang="en-US" dirty="0" smtClean="0"/>
              <a:t>How can we help both men &amp; women to develop positive recovery capital?</a:t>
            </a:r>
            <a:endParaRPr lang="en-US" dirty="0"/>
          </a:p>
        </p:txBody>
      </p:sp>
    </p:spTree>
    <p:extLst>
      <p:ext uri="{BB962C8B-B14F-4D97-AF65-F5344CB8AC3E}">
        <p14:creationId xmlns:p14="http://schemas.microsoft.com/office/powerpoint/2010/main" xmlns="" val="2310128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Key debates</a:t>
            </a:r>
            <a:endParaRPr lang="en-US" dirty="0"/>
          </a:p>
        </p:txBody>
      </p:sp>
      <p:sp>
        <p:nvSpPr>
          <p:cNvPr id="14" name="Text Placeholder 13"/>
          <p:cNvSpPr>
            <a:spLocks noGrp="1"/>
          </p:cNvSpPr>
          <p:nvPr>
            <p:ph type="body" idx="1"/>
          </p:nvPr>
        </p:nvSpPr>
        <p:spPr/>
        <p:txBody>
          <a:bodyPr/>
          <a:lstStyle/>
          <a:p>
            <a:r>
              <a:rPr lang="en-US" dirty="0" smtClean="0">
                <a:solidFill>
                  <a:schemeClr val="tx1"/>
                </a:solidFill>
              </a:rPr>
              <a:t>Similarities v Differences</a:t>
            </a:r>
            <a:endParaRPr lang="en-US" dirty="0">
              <a:solidFill>
                <a:schemeClr val="tx1"/>
              </a:solidFill>
            </a:endParaRPr>
          </a:p>
        </p:txBody>
      </p:sp>
      <p:sp>
        <p:nvSpPr>
          <p:cNvPr id="16" name="Text Placeholder 15"/>
          <p:cNvSpPr>
            <a:spLocks noGrp="1"/>
          </p:cNvSpPr>
          <p:nvPr>
            <p:ph type="body" sz="quarter" idx="3"/>
          </p:nvPr>
        </p:nvSpPr>
        <p:spPr/>
        <p:txBody>
          <a:bodyPr/>
          <a:lstStyle/>
          <a:p>
            <a:r>
              <a:rPr lang="en-US" dirty="0" smtClean="0">
                <a:solidFill>
                  <a:srgbClr val="292934"/>
                </a:solidFill>
              </a:rPr>
              <a:t>Structure v Agency</a:t>
            </a:r>
            <a:endParaRPr lang="en-US" dirty="0">
              <a:solidFill>
                <a:srgbClr val="292934"/>
              </a:solidFill>
            </a:endParaRPr>
          </a:p>
        </p:txBody>
      </p:sp>
      <p:pic>
        <p:nvPicPr>
          <p:cNvPr id="18" name="Content Placeholder 17"/>
          <p:cNvPicPr>
            <a:picLocks noGrp="1" noChangeAspect="1"/>
          </p:cNvPicPr>
          <p:nvPr>
            <p:ph sz="half" idx="2"/>
          </p:nvPr>
        </p:nvPicPr>
        <p:blipFill>
          <a:blip r:embed="rId3" cstate="print"/>
          <a:srcRect l="15832" r="15832"/>
          <a:stretch>
            <a:fillRect/>
          </a:stretch>
        </p:blipFill>
        <p:spPr>
          <a:xfrm>
            <a:off x="683995" y="2316162"/>
            <a:ext cx="2916034" cy="2930144"/>
          </a:xfrm>
          <a:prstGeom prst="rect">
            <a:avLst/>
          </a:prstGeom>
        </p:spPr>
      </p:pic>
      <p:pic>
        <p:nvPicPr>
          <p:cNvPr id="24" name="Picture 23"/>
          <p:cNvPicPr>
            <a:picLocks noChangeAspect="1"/>
          </p:cNvPicPr>
          <p:nvPr/>
        </p:nvPicPr>
        <p:blipFill>
          <a:blip r:embed="rId4" cstate="print"/>
          <a:stretch>
            <a:fillRect/>
          </a:stretch>
        </p:blipFill>
        <p:spPr>
          <a:xfrm>
            <a:off x="4754880" y="2986828"/>
            <a:ext cx="4172867" cy="2167200"/>
          </a:xfrm>
          <a:prstGeom prst="rect">
            <a:avLst/>
          </a:prstGeom>
        </p:spPr>
      </p:pic>
    </p:spTree>
    <p:extLst>
      <p:ext uri="{BB962C8B-B14F-4D97-AF65-F5344CB8AC3E}">
        <p14:creationId xmlns:p14="http://schemas.microsoft.com/office/powerpoint/2010/main" xmlns="" val="31229130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1841500" y="1365270"/>
            <a:ext cx="4914900" cy="4000500"/>
          </a:xfrm>
          <a:prstGeom prst="rect">
            <a:avLst/>
          </a:prstGeom>
        </p:spPr>
      </p:pic>
    </p:spTree>
    <p:extLst>
      <p:ext uri="{BB962C8B-B14F-4D97-AF65-F5344CB8AC3E}">
        <p14:creationId xmlns:p14="http://schemas.microsoft.com/office/powerpoint/2010/main" xmlns="" val="11658986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13971"/>
            <a:ext cx="8229600" cy="990600"/>
          </a:xfrm>
        </p:spPr>
        <p:txBody>
          <a:bodyPr>
            <a:normAutofit fontScale="90000"/>
          </a:bodyPr>
          <a:lstStyle/>
          <a:p>
            <a:r>
              <a:rPr lang="en-GB" dirty="0" smtClean="0"/>
              <a:t>The everyday lives of recovering heroin users study</a:t>
            </a:r>
            <a:endParaRPr lang="en-GB" dirty="0"/>
          </a:p>
        </p:txBody>
      </p:sp>
      <p:sp>
        <p:nvSpPr>
          <p:cNvPr id="2" name="Content Placeholder 1"/>
          <p:cNvSpPr>
            <a:spLocks noGrp="1"/>
          </p:cNvSpPr>
          <p:nvPr>
            <p:ph idx="1"/>
          </p:nvPr>
        </p:nvSpPr>
        <p:spPr>
          <a:xfrm>
            <a:off x="457200" y="1963661"/>
            <a:ext cx="5200827" cy="4876800"/>
          </a:xfrm>
        </p:spPr>
        <p:txBody>
          <a:bodyPr/>
          <a:lstStyle/>
          <a:p>
            <a:r>
              <a:rPr lang="en-GB" sz="2000" b="1" dirty="0" smtClean="0">
                <a:solidFill>
                  <a:srgbClr val="292934"/>
                </a:solidFill>
              </a:rPr>
              <a:t>Funder: </a:t>
            </a:r>
            <a:r>
              <a:rPr lang="en-GB" sz="2000" dirty="0" smtClean="0">
                <a:solidFill>
                  <a:srgbClr val="292934"/>
                </a:solidFill>
              </a:rPr>
              <a:t>the ESRC </a:t>
            </a:r>
          </a:p>
          <a:p>
            <a:r>
              <a:rPr lang="en-GB" sz="2000" b="1" dirty="0" smtClean="0">
                <a:solidFill>
                  <a:srgbClr val="292934"/>
                </a:solidFill>
              </a:rPr>
              <a:t>PI: </a:t>
            </a:r>
            <a:r>
              <a:rPr lang="en-GB" sz="2000" dirty="0" smtClean="0">
                <a:solidFill>
                  <a:srgbClr val="292934"/>
                </a:solidFill>
              </a:rPr>
              <a:t>Jo Neale </a:t>
            </a:r>
          </a:p>
          <a:p>
            <a:r>
              <a:rPr lang="en-GB" sz="2000" b="1" dirty="0" smtClean="0">
                <a:solidFill>
                  <a:srgbClr val="292934"/>
                </a:solidFill>
              </a:rPr>
              <a:t>CI: </a:t>
            </a:r>
            <a:r>
              <a:rPr lang="en-GB" sz="2000" dirty="0" smtClean="0">
                <a:solidFill>
                  <a:srgbClr val="292934"/>
                </a:solidFill>
              </a:rPr>
              <a:t>Sarah Nettleton </a:t>
            </a:r>
          </a:p>
          <a:p>
            <a:r>
              <a:rPr lang="en-GB" sz="2000" b="1" dirty="0" smtClean="0">
                <a:solidFill>
                  <a:srgbClr val="292934"/>
                </a:solidFill>
              </a:rPr>
              <a:t>Researcher</a:t>
            </a:r>
            <a:r>
              <a:rPr lang="en-GB" sz="2000" dirty="0" smtClean="0">
                <a:solidFill>
                  <a:srgbClr val="292934"/>
                </a:solidFill>
              </a:rPr>
              <a:t>: Lucy Pickering</a:t>
            </a:r>
            <a:br>
              <a:rPr lang="en-GB" sz="2000" dirty="0" smtClean="0">
                <a:solidFill>
                  <a:srgbClr val="292934"/>
                </a:solidFill>
              </a:rPr>
            </a:br>
            <a:endParaRPr lang="en-GB" sz="2000" dirty="0" smtClean="0">
              <a:solidFill>
                <a:srgbClr val="292934"/>
              </a:solidFill>
            </a:endParaRPr>
          </a:p>
          <a:p>
            <a:r>
              <a:rPr lang="en-GB" sz="2000" b="1" dirty="0" smtClean="0">
                <a:solidFill>
                  <a:srgbClr val="292934"/>
                </a:solidFill>
              </a:rPr>
              <a:t>Broad </a:t>
            </a:r>
            <a:r>
              <a:rPr lang="en-GB" sz="2000" b="1" dirty="0">
                <a:solidFill>
                  <a:srgbClr val="292934"/>
                </a:solidFill>
              </a:rPr>
              <a:t>aim: </a:t>
            </a:r>
            <a:r>
              <a:rPr lang="en-GB" sz="2000" dirty="0">
                <a:solidFill>
                  <a:srgbClr val="292934"/>
                </a:solidFill>
              </a:rPr>
              <a:t>to move away from preoccupations with heroin use as a deviant &amp; risky activity &amp;, instead, focus on the routine &amp; everyday aspects of recovering heroin users’ lives</a:t>
            </a:r>
          </a:p>
          <a:p>
            <a:pPr marL="0" indent="0">
              <a:buNone/>
            </a:pPr>
            <a:endParaRPr lang="en-GB" dirty="0"/>
          </a:p>
        </p:txBody>
      </p:sp>
      <p:pic>
        <p:nvPicPr>
          <p:cNvPr id="4" name="Picture 3" descr="Untitled 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31071" y="2232602"/>
            <a:ext cx="1824228" cy="2578100"/>
          </a:xfrm>
          <a:prstGeom prst="rect">
            <a:avLst/>
          </a:prstGeom>
        </p:spPr>
      </p:pic>
    </p:spTree>
    <p:extLst>
      <p:ext uri="{BB962C8B-B14F-4D97-AF65-F5344CB8AC3E}">
        <p14:creationId xmlns:p14="http://schemas.microsoft.com/office/powerpoint/2010/main" xmlns="" val="9080848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Methods</a:t>
            </a:r>
            <a:endParaRPr lang="en-US" dirty="0"/>
          </a:p>
        </p:txBody>
      </p:sp>
      <p:sp>
        <p:nvSpPr>
          <p:cNvPr id="2" name="Content Placeholder 1"/>
          <p:cNvSpPr>
            <a:spLocks noGrp="1"/>
          </p:cNvSpPr>
          <p:nvPr>
            <p:ph idx="1"/>
          </p:nvPr>
        </p:nvSpPr>
        <p:spPr>
          <a:xfrm>
            <a:off x="395536" y="1524000"/>
            <a:ext cx="8229600" cy="1711424"/>
          </a:xfrm>
        </p:spPr>
        <p:txBody>
          <a:bodyPr>
            <a:noAutofit/>
          </a:bodyPr>
          <a:lstStyle/>
          <a:p>
            <a:r>
              <a:rPr lang="en-US" sz="2000" b="1" dirty="0" smtClean="0"/>
              <a:t>Stage 2: </a:t>
            </a:r>
            <a:r>
              <a:rPr lang="en-US" sz="2000" dirty="0" smtClean="0"/>
              <a:t>40 interviews with recovering heroin users to explore their daily lives (21 men; 19 women; ages 24-50 years; 38 White British)</a:t>
            </a:r>
          </a:p>
          <a:p>
            <a:r>
              <a:rPr lang="en-US" sz="2000" b="1" dirty="0" smtClean="0"/>
              <a:t>Stage 3</a:t>
            </a:r>
            <a:r>
              <a:rPr lang="en-US" sz="2000" dirty="0" smtClean="0"/>
              <a:t>: 37 follow-up interviews to explore how their recovery journeys were progressing (20 men; 17 women)</a:t>
            </a:r>
          </a:p>
          <a:p>
            <a:endParaRPr lang="en-US" sz="1100" dirty="0" smtClean="0"/>
          </a:p>
          <a:p>
            <a:endParaRPr lang="en-US" sz="2000" dirty="0"/>
          </a:p>
        </p:txBody>
      </p:sp>
      <p:sp>
        <p:nvSpPr>
          <p:cNvPr id="7" name="TextBox 6"/>
          <p:cNvSpPr txBox="1"/>
          <p:nvPr/>
        </p:nvSpPr>
        <p:spPr>
          <a:xfrm>
            <a:off x="591479" y="4225832"/>
            <a:ext cx="5236326" cy="1323439"/>
          </a:xfrm>
          <a:prstGeom prst="rect">
            <a:avLst/>
          </a:prstGeom>
          <a:noFill/>
        </p:spPr>
        <p:txBody>
          <a:bodyPr wrap="square" rtlCol="0">
            <a:spAutoFit/>
          </a:bodyPr>
          <a:lstStyle/>
          <a:p>
            <a:r>
              <a:rPr lang="en-US" sz="2000" dirty="0">
                <a:solidFill>
                  <a:srgbClr val="292934"/>
                </a:solidFill>
              </a:rPr>
              <a:t>Interviews were semi-structured, digitally recorded, professionally transcribed, </a:t>
            </a:r>
            <a:r>
              <a:rPr lang="en-US" sz="2000" dirty="0" smtClean="0">
                <a:solidFill>
                  <a:srgbClr val="292934"/>
                </a:solidFill>
              </a:rPr>
              <a:t>coded </a:t>
            </a:r>
            <a:r>
              <a:rPr lang="en-US" sz="2000" dirty="0">
                <a:solidFill>
                  <a:srgbClr val="292934"/>
                </a:solidFill>
              </a:rPr>
              <a:t>using </a:t>
            </a:r>
            <a:r>
              <a:rPr lang="en-US" sz="2000" dirty="0" smtClean="0">
                <a:solidFill>
                  <a:srgbClr val="292934"/>
                </a:solidFill>
              </a:rPr>
              <a:t>MAXQDA, &amp; </a:t>
            </a:r>
            <a:r>
              <a:rPr lang="en-US" sz="2000" dirty="0" err="1" smtClean="0">
                <a:solidFill>
                  <a:srgbClr val="292934"/>
                </a:solidFill>
              </a:rPr>
              <a:t>analysed</a:t>
            </a:r>
            <a:r>
              <a:rPr lang="en-US" sz="2000" dirty="0" smtClean="0">
                <a:solidFill>
                  <a:srgbClr val="292934"/>
                </a:solidFill>
              </a:rPr>
              <a:t> </a:t>
            </a:r>
            <a:r>
              <a:rPr lang="en-US" sz="2000" dirty="0">
                <a:solidFill>
                  <a:srgbClr val="292934"/>
                </a:solidFill>
              </a:rPr>
              <a:t>using Framework (Ritchie &amp; Spencer, 1994</a:t>
            </a:r>
            <a:r>
              <a:rPr lang="en-US" sz="2000" dirty="0" smtClean="0">
                <a:solidFill>
                  <a:srgbClr val="292934"/>
                </a:solidFill>
              </a:rPr>
              <a:t>)</a:t>
            </a:r>
            <a:endParaRPr lang="en-US" sz="2000" dirty="0">
              <a:solidFill>
                <a:srgbClr val="292934"/>
              </a:solidFill>
            </a:endParaRPr>
          </a:p>
        </p:txBody>
      </p:sp>
      <p:pic>
        <p:nvPicPr>
          <p:cNvPr id="4" name="Picture 3"/>
          <p:cNvPicPr>
            <a:picLocks noChangeAspect="1"/>
          </p:cNvPicPr>
          <p:nvPr/>
        </p:nvPicPr>
        <p:blipFill>
          <a:blip r:embed="rId3" cstate="print"/>
          <a:stretch>
            <a:fillRect/>
          </a:stretch>
        </p:blipFill>
        <p:spPr>
          <a:xfrm>
            <a:off x="6339136" y="4203082"/>
            <a:ext cx="2286000" cy="2286000"/>
          </a:xfrm>
          <a:prstGeom prst="rect">
            <a:avLst/>
          </a:prstGeom>
        </p:spPr>
      </p:pic>
      <p:sp>
        <p:nvSpPr>
          <p:cNvPr id="5" name="TextBox 4"/>
          <p:cNvSpPr txBox="1"/>
          <p:nvPr/>
        </p:nvSpPr>
        <p:spPr>
          <a:xfrm>
            <a:off x="591479" y="3234321"/>
            <a:ext cx="7863156" cy="707886"/>
          </a:xfrm>
          <a:prstGeom prst="rect">
            <a:avLst/>
          </a:prstGeom>
          <a:noFill/>
        </p:spPr>
        <p:txBody>
          <a:bodyPr wrap="square" rtlCol="0">
            <a:spAutoFit/>
          </a:bodyPr>
          <a:lstStyle/>
          <a:p>
            <a:r>
              <a:rPr lang="en-US" sz="2000" dirty="0" smtClean="0"/>
              <a:t>Participants included 10 starting OST; 10 starting detox; 10 starting rehab; &amp; 10 opioid free for longer than 2 months</a:t>
            </a:r>
            <a:endParaRPr lang="en-US" sz="2000" dirty="0"/>
          </a:p>
        </p:txBody>
      </p:sp>
    </p:spTree>
    <p:extLst>
      <p:ext uri="{BB962C8B-B14F-4D97-AF65-F5344CB8AC3E}">
        <p14:creationId xmlns:p14="http://schemas.microsoft.com/office/powerpoint/2010/main" xmlns="" val="1062304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heckerboard(across)">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5568</TotalTime>
  <Words>4095</Words>
  <Application>Microsoft Office PowerPoint</Application>
  <PresentationFormat>On-screen Show (4:3)</PresentationFormat>
  <Paragraphs>464</Paragraphs>
  <Slides>55</Slides>
  <Notes>54</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Clarity</vt:lpstr>
      <vt:lpstr>Some everyday challenges for women in recovery from addiction</vt:lpstr>
      <vt:lpstr>Part 1:</vt:lpstr>
      <vt:lpstr>What is recovery?</vt:lpstr>
      <vt:lpstr>Gender theory</vt:lpstr>
      <vt:lpstr>Women &amp; drugs literature</vt:lpstr>
      <vt:lpstr>Key debates</vt:lpstr>
      <vt:lpstr>Slide 7</vt:lpstr>
      <vt:lpstr>The everyday lives of recovering heroin users study</vt:lpstr>
      <vt:lpstr>Methods</vt:lpstr>
      <vt:lpstr>Some everyday challenges</vt:lpstr>
      <vt:lpstr>Detoxing, craving, (re)lapsing</vt:lpstr>
      <vt:lpstr>(Re)building relationships</vt:lpstr>
      <vt:lpstr>Emotional changes</vt:lpstr>
      <vt:lpstr>Poor health</vt:lpstr>
      <vt:lpstr>Day-to-day self-care</vt:lpstr>
      <vt:lpstr>Keeping house</vt:lpstr>
      <vt:lpstr>Filling the void</vt:lpstr>
      <vt:lpstr>Summary so far…</vt:lpstr>
      <vt:lpstr>Part 2:</vt:lpstr>
      <vt:lpstr>Slide 20</vt:lpstr>
      <vt:lpstr>Slide 21</vt:lpstr>
      <vt:lpstr>Relationships</vt:lpstr>
      <vt:lpstr>Slide 23</vt:lpstr>
      <vt:lpstr>Poor health</vt:lpstr>
      <vt:lpstr>Bodily changes</vt:lpstr>
      <vt:lpstr>Eating disorders</vt:lpstr>
      <vt:lpstr>Slide 27</vt:lpstr>
      <vt:lpstr>Libido</vt:lpstr>
      <vt:lpstr>Menstruation</vt:lpstr>
      <vt:lpstr>Day-to-day self-care</vt:lpstr>
      <vt:lpstr>Slide 31</vt:lpstr>
      <vt:lpstr>Keeping house</vt:lpstr>
      <vt:lpstr>Limitations</vt:lpstr>
      <vt:lpstr>DORIS</vt:lpstr>
      <vt:lpstr>DORIS: Personal relationships</vt:lpstr>
      <vt:lpstr>DORIS: Health</vt:lpstr>
      <vt:lpstr>DORIS Housing</vt:lpstr>
      <vt:lpstr>DORIS Offending</vt:lpstr>
      <vt:lpstr>DORIS: Conclusions from 2004</vt:lpstr>
      <vt:lpstr>Part 3:</vt:lpstr>
      <vt:lpstr>Summary so far…</vt:lpstr>
      <vt:lpstr>Implications so far…</vt:lpstr>
      <vt:lpstr>Implications so far…</vt:lpstr>
      <vt:lpstr>Recovery capital</vt:lpstr>
      <vt:lpstr>Negative recovery capital</vt:lpstr>
      <vt:lpstr>Social capital</vt:lpstr>
      <vt:lpstr>Physical capital</vt:lpstr>
      <vt:lpstr>Human capital</vt:lpstr>
      <vt:lpstr>Cultural capital</vt:lpstr>
      <vt:lpstr>Is Cloud &amp; Granfield’s model of recovery capital useful?</vt:lpstr>
      <vt:lpstr>Slide 51</vt:lpstr>
      <vt:lpstr>Conclusions</vt:lpstr>
      <vt:lpstr>Clouds or Hope?</vt:lpstr>
      <vt:lpstr>Acknowledgements</vt:lpstr>
      <vt:lpstr>For discussion</vt:lpstr>
    </vt:vector>
  </TitlesOfParts>
  <Company>Oxford Brookes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Neale</dc:creator>
  <cp:lastModifiedBy>Laura Smith</cp:lastModifiedBy>
  <cp:revision>530</cp:revision>
  <dcterms:created xsi:type="dcterms:W3CDTF">2013-01-26T11:24:52Z</dcterms:created>
  <dcterms:modified xsi:type="dcterms:W3CDTF">2013-03-20T10:57:17Z</dcterms:modified>
</cp:coreProperties>
</file>